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257" r:id="rId3"/>
    <p:sldId id="293" r:id="rId4"/>
    <p:sldId id="294" r:id="rId5"/>
    <p:sldId id="295" r:id="rId6"/>
    <p:sldId id="296" r:id="rId7"/>
    <p:sldId id="297" r:id="rId8"/>
    <p:sldId id="298" r:id="rId9"/>
    <p:sldId id="299" r:id="rId10"/>
    <p:sldId id="300" r:id="rId11"/>
    <p:sldId id="301"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80" r:id="rId33"/>
    <p:sldId id="282" r:id="rId34"/>
    <p:sldId id="283" r:id="rId35"/>
    <p:sldId id="302" r:id="rId36"/>
    <p:sldId id="303" r:id="rId37"/>
    <p:sldId id="304" r:id="rId38"/>
    <p:sldId id="305" r:id="rId39"/>
    <p:sldId id="306" r:id="rId40"/>
    <p:sldId id="307" r:id="rId41"/>
    <p:sldId id="308" r:id="rId42"/>
    <p:sldId id="309" r:id="rId43"/>
    <p:sldId id="310" r:id="rId44"/>
    <p:sldId id="311" r:id="rId45"/>
    <p:sldId id="313" r:id="rId46"/>
    <p:sldId id="285" r:id="rId47"/>
    <p:sldId id="286" r:id="rId48"/>
    <p:sldId id="287" r:id="rId49"/>
    <p:sldId id="288" r:id="rId50"/>
    <p:sldId id="289" r:id="rId51"/>
    <p:sldId id="291" r:id="rId52"/>
    <p:sldId id="292" r:id="rId5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4237" autoAdjust="0"/>
  </p:normalViewPr>
  <p:slideViewPr>
    <p:cSldViewPr>
      <p:cViewPr varScale="1">
        <p:scale>
          <a:sx n="65" d="100"/>
          <a:sy n="65" d="100"/>
        </p:scale>
        <p:origin x="-1314" y="-96"/>
      </p:cViewPr>
      <p:guideLst>
        <p:guide orient="horz" pos="2160"/>
        <p:guide pos="2880"/>
      </p:guideLst>
    </p:cSldViewPr>
  </p:slideViewPr>
  <p:outlineViewPr>
    <p:cViewPr>
      <p:scale>
        <a:sx n="33" d="100"/>
        <a:sy n="33" d="100"/>
      </p:scale>
      <p:origin x="0" y="232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C910D70A-EEF1-4BAE-81A7-0AD50D305C98}" type="datetimeFigureOut">
              <a:rPr lang="en-US" smtClean="0"/>
              <a:t>9/14/2012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B858A180-CFF1-4D4C-8E4C-D62954203E1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Use 3</a:t>
            </a:r>
            <a:r>
              <a:rPr lang="en-US" baseline="30000" dirty="0" smtClean="0"/>
              <a:t>rd</a:t>
            </a:r>
            <a:r>
              <a:rPr lang="en-US" dirty="0" smtClean="0"/>
              <a:t> party to process property</a:t>
            </a:r>
            <a:r>
              <a:rPr lang="en-US" baseline="0" dirty="0" smtClean="0"/>
              <a:t> tax bills</a:t>
            </a:r>
            <a:endParaRPr lang="en-US" dirty="0"/>
          </a:p>
        </p:txBody>
      </p:sp>
      <p:sp>
        <p:nvSpPr>
          <p:cNvPr id="4" name="Slide Number Placeholder 3"/>
          <p:cNvSpPr>
            <a:spLocks noGrp="1"/>
          </p:cNvSpPr>
          <p:nvPr>
            <p:ph type="sldNum" sz="quarter" idx="10"/>
          </p:nvPr>
        </p:nvSpPr>
        <p:spPr/>
        <p:txBody>
          <a:bodyPr/>
          <a:lstStyle/>
          <a:p>
            <a:fld id="{B858A180-CFF1-4D4C-8E4C-D62954203E17}" type="slidenum">
              <a:rPr lang="en-US" smtClean="0"/>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 Reason</a:t>
            </a:r>
            <a:r>
              <a:rPr lang="en-US" baseline="0" dirty="0" smtClean="0"/>
              <a:t> for voiding: registration gets jammed in the printer</a:t>
            </a:r>
          </a:p>
          <a:p>
            <a:pPr>
              <a:buFontTx/>
              <a:buChar char="-"/>
            </a:pPr>
            <a:r>
              <a:rPr lang="en-US" baseline="0" dirty="0" smtClean="0"/>
              <a:t> Any time you can void a transaction but not retain record of it….that spells trouble</a:t>
            </a:r>
          </a:p>
          <a:p>
            <a:endParaRPr lang="en-US" dirty="0"/>
          </a:p>
        </p:txBody>
      </p:sp>
      <p:sp>
        <p:nvSpPr>
          <p:cNvPr id="4" name="Slide Number Placeholder 3"/>
          <p:cNvSpPr>
            <a:spLocks noGrp="1"/>
          </p:cNvSpPr>
          <p:nvPr>
            <p:ph type="sldNum" sz="quarter" idx="10"/>
          </p:nvPr>
        </p:nvSpPr>
        <p:spPr/>
        <p:txBody>
          <a:bodyPr/>
          <a:lstStyle/>
          <a:p>
            <a:fld id="{B858A180-CFF1-4D4C-8E4C-D62954203E17}" type="slidenum">
              <a:rPr lang="en-US" smtClean="0"/>
              <a:t>37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Employee background checks</a:t>
            </a:r>
            <a:endParaRPr lang="en-US" dirty="0"/>
          </a:p>
        </p:txBody>
      </p:sp>
      <p:sp>
        <p:nvSpPr>
          <p:cNvPr id="4" name="Slide Number Placeholder 3"/>
          <p:cNvSpPr>
            <a:spLocks noGrp="1"/>
          </p:cNvSpPr>
          <p:nvPr>
            <p:ph type="sldNum" sz="quarter" idx="10"/>
          </p:nvPr>
        </p:nvSpPr>
        <p:spPr/>
        <p:txBody>
          <a:bodyPr/>
          <a:lstStyle/>
          <a:p>
            <a:fld id="{B858A180-CFF1-4D4C-8E4C-D62954203E17}" type="slidenum">
              <a:rPr lang="en-US" smtClean="0"/>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Other collection</a:t>
            </a:r>
            <a:r>
              <a:rPr lang="en-US" baseline="0" dirty="0" smtClean="0"/>
              <a:t> issues?  Mail in payments intercepted and an employee tries to cash the check?  Check made out to name of tax collector or entity name?  3</a:t>
            </a:r>
            <a:r>
              <a:rPr lang="en-US" baseline="30000" dirty="0" smtClean="0"/>
              <a:t>rd</a:t>
            </a:r>
            <a:r>
              <a:rPr lang="en-US" baseline="0" dirty="0" smtClean="0"/>
              <a:t> party processor of property tax payments made online tries to rip TC off?</a:t>
            </a:r>
            <a:endParaRPr lang="en-US" dirty="0"/>
          </a:p>
        </p:txBody>
      </p:sp>
      <p:sp>
        <p:nvSpPr>
          <p:cNvPr id="4" name="Slide Number Placeholder 3"/>
          <p:cNvSpPr>
            <a:spLocks noGrp="1"/>
          </p:cNvSpPr>
          <p:nvPr>
            <p:ph type="sldNum" sz="quarter" idx="10"/>
          </p:nvPr>
        </p:nvSpPr>
        <p:spPr/>
        <p:txBody>
          <a:bodyPr/>
          <a:lstStyle/>
          <a:p>
            <a:fld id="{B858A180-CFF1-4D4C-8E4C-D62954203E17}" type="slidenum">
              <a:rPr lang="en-US" smtClean="0"/>
              <a:t>41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Who is</a:t>
            </a:r>
            <a:r>
              <a:rPr lang="en-US" baseline="0" dirty="0" smtClean="0"/>
              <a:t> reviewing the Finance Director’s credit card statement?  Who is reviewing the Tax Collector’s travel form?</a:t>
            </a:r>
            <a:endParaRPr lang="en-US" dirty="0" smtClean="0"/>
          </a:p>
          <a:p>
            <a:endParaRPr lang="en-US" dirty="0"/>
          </a:p>
        </p:txBody>
      </p:sp>
      <p:sp>
        <p:nvSpPr>
          <p:cNvPr id="4" name="Slide Number Placeholder 3"/>
          <p:cNvSpPr>
            <a:spLocks noGrp="1"/>
          </p:cNvSpPr>
          <p:nvPr>
            <p:ph type="sldNum" sz="quarter" idx="10"/>
          </p:nvPr>
        </p:nvSpPr>
        <p:spPr/>
        <p:txBody>
          <a:bodyPr/>
          <a:lstStyle/>
          <a:p>
            <a:fld id="{B858A180-CFF1-4D4C-8E4C-D62954203E17}" type="slidenum">
              <a:rPr lang="en-US" smtClean="0"/>
              <a:t>42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Employees could generate a refund</a:t>
            </a:r>
            <a:r>
              <a:rPr lang="en-US" baseline="0" dirty="0" smtClean="0"/>
              <a:t> without customer knowing it by manipulating the postmarked date on the property tax payment.  Thus, customer won’t be expecting a refund.</a:t>
            </a:r>
          </a:p>
          <a:p>
            <a:endParaRPr lang="en-US" baseline="0" dirty="0" smtClean="0"/>
          </a:p>
          <a:p>
            <a:r>
              <a:rPr lang="en-US" baseline="0" dirty="0" smtClean="0"/>
              <a:t>What if an employee with access to check stock cuts himself a refund check without going through A/P cycle?  Control: Positive Pay</a:t>
            </a:r>
            <a:endParaRPr lang="en-US" dirty="0"/>
          </a:p>
        </p:txBody>
      </p:sp>
      <p:sp>
        <p:nvSpPr>
          <p:cNvPr id="4" name="Slide Number Placeholder 3"/>
          <p:cNvSpPr>
            <a:spLocks noGrp="1"/>
          </p:cNvSpPr>
          <p:nvPr>
            <p:ph type="sldNum" sz="quarter" idx="10"/>
          </p:nvPr>
        </p:nvSpPr>
        <p:spPr/>
        <p:txBody>
          <a:bodyPr/>
          <a:lstStyle/>
          <a:p>
            <a:fld id="{B858A180-CFF1-4D4C-8E4C-D62954203E17}" type="slidenum">
              <a:rPr lang="en-US" smtClean="0"/>
              <a:t>43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58A180-CFF1-4D4C-8E4C-D62954203E17}" type="slidenum">
              <a:rPr lang="en-US" smtClean="0"/>
              <a:t>44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58A180-CFF1-4D4C-8E4C-D62954203E17}" type="slidenum">
              <a:rPr lang="en-US" smtClean="0"/>
              <a:t>45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hyperlink" Target="http://www.twitter.com/larsonallen" TargetMode="External"/><Relationship Id="rId3" Type="http://schemas.openxmlformats.org/officeDocument/2006/relationships/hyperlink" Target="http://www.larsonallen.com/blog" TargetMode="External"/><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hyperlink" Target="http://www.linkedin.com/companies/larsonallen" TargetMode="External"/><Relationship Id="rId5" Type="http://schemas.openxmlformats.org/officeDocument/2006/relationships/image" Target="../media/image5.png"/><Relationship Id="rId10" Type="http://schemas.openxmlformats.org/officeDocument/2006/relationships/hyperlink" Target="http://www.facebook.com/%0blarsonallen" TargetMode="External"/><Relationship Id="rId4" Type="http://schemas.openxmlformats.org/officeDocument/2006/relationships/image" Target="../media/image4.png"/><Relationship Id="rId9" Type="http://schemas.openxmlformats.org/officeDocument/2006/relationships/hyperlink" Target="http://www.twitter.com/larsonallenhc"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7" name="Picture 16" descr="CLA-Cover-01.png"/>
          <p:cNvPicPr>
            <a:picLocks noChangeAspect="1"/>
          </p:cNvPicPr>
          <p:nvPr userDrawn="1"/>
        </p:nvPicPr>
        <p:blipFill>
          <a:blip r:embed="rId2" cstate="print"/>
          <a:stretch>
            <a:fillRect/>
          </a:stretch>
        </p:blipFill>
        <p:spPr>
          <a:xfrm>
            <a:off x="377" y="283"/>
            <a:ext cx="9143245" cy="6857434"/>
          </a:xfrm>
          <a:prstGeom prst="rect">
            <a:avLst/>
          </a:prstGeom>
        </p:spPr>
      </p:pic>
      <p:sp>
        <p:nvSpPr>
          <p:cNvPr id="175107" name="Rectangle 3"/>
          <p:cNvSpPr>
            <a:spLocks noGrp="1" noChangeArrowheads="1"/>
          </p:cNvSpPr>
          <p:nvPr>
            <p:ph type="ctrTitle"/>
          </p:nvPr>
        </p:nvSpPr>
        <p:spPr>
          <a:xfrm>
            <a:off x="1676400" y="2057400"/>
            <a:ext cx="5791200" cy="1905000"/>
          </a:xfrm>
        </p:spPr>
        <p:txBody>
          <a:bodyPr anchor="t"/>
          <a:lstStyle>
            <a:lvl1pPr algn="ctr">
              <a:defRPr>
                <a:solidFill>
                  <a:schemeClr val="bg1"/>
                </a:solidFill>
              </a:defRPr>
            </a:lvl1pPr>
          </a:lstStyle>
          <a:p>
            <a:r>
              <a:rPr lang="en-US" smtClean="0"/>
              <a:t>Click to edit Master title style</a:t>
            </a:r>
            <a:endParaRPr lang="en-US" dirty="0"/>
          </a:p>
        </p:txBody>
      </p:sp>
      <p:sp>
        <p:nvSpPr>
          <p:cNvPr id="175108" name="Rectangle 4"/>
          <p:cNvSpPr>
            <a:spLocks noGrp="1" noChangeArrowheads="1"/>
          </p:cNvSpPr>
          <p:nvPr>
            <p:ph type="subTitle" idx="1"/>
          </p:nvPr>
        </p:nvSpPr>
        <p:spPr>
          <a:xfrm>
            <a:off x="1676400" y="4038600"/>
            <a:ext cx="5791200" cy="1447800"/>
          </a:xfrm>
        </p:spPr>
        <p:txBody>
          <a:bodyPr/>
          <a:lstStyle>
            <a:lvl1pPr marL="0" indent="0" algn="ctr">
              <a:buFontTx/>
              <a:buNone/>
              <a:defRPr>
                <a:solidFill>
                  <a:schemeClr val="accent5"/>
                </a:solidFill>
              </a:defRPr>
            </a:lvl1pPr>
          </a:lstStyle>
          <a:p>
            <a:r>
              <a:rPr lang="en-US" smtClean="0"/>
              <a:t>Click to edit Master subtitle style</a:t>
            </a:r>
            <a:endParaRPr lang="en-US" dirty="0"/>
          </a:p>
        </p:txBody>
      </p:sp>
      <p:sp>
        <p:nvSpPr>
          <p:cNvPr id="175110" name="Rectangle 6"/>
          <p:cNvSpPr>
            <a:spLocks noGrp="1" noChangeArrowheads="1"/>
          </p:cNvSpPr>
          <p:nvPr>
            <p:ph type="ftr" sz="quarter" idx="3"/>
          </p:nvPr>
        </p:nvSpPr>
        <p:spPr>
          <a:xfrm>
            <a:off x="1676400" y="5546725"/>
            <a:ext cx="5791200" cy="168275"/>
          </a:xfrm>
        </p:spPr>
        <p:txBody>
          <a:bodyPr anchor="t"/>
          <a:lstStyle>
            <a:lvl1pPr algn="ctr">
              <a:defRPr sz="1000">
                <a:solidFill>
                  <a:schemeClr val="bg1"/>
                </a:solidFill>
              </a:defRPr>
            </a:lvl1pPr>
          </a:lstStyle>
          <a:p>
            <a:endParaRPr lang="en-US" dirty="0"/>
          </a:p>
        </p:txBody>
      </p:sp>
      <p:sp>
        <p:nvSpPr>
          <p:cNvPr id="175112" name="Rectangle 8"/>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a:p>
        </p:txBody>
      </p:sp>
      <p:sp>
        <p:nvSpPr>
          <p:cNvPr id="175125" name="Text Box 21"/>
          <p:cNvSpPr txBox="1">
            <a:spLocks noChangeArrowheads="1"/>
          </p:cNvSpPr>
          <p:nvPr/>
        </p:nvSpPr>
        <p:spPr bwMode="auto">
          <a:xfrm>
            <a:off x="76200" y="6553201"/>
            <a:ext cx="381000" cy="215444"/>
          </a:xfrm>
          <a:prstGeom prst="rect">
            <a:avLst/>
          </a:prstGeom>
          <a:noFill/>
          <a:ln w="9525">
            <a:noFill/>
            <a:miter lim="800000"/>
            <a:headEnd/>
            <a:tailEnd/>
          </a:ln>
          <a:effectLst/>
        </p:spPr>
        <p:txBody>
          <a:bodyPr>
            <a:spAutoFit/>
          </a:bodyPr>
          <a:lstStyle/>
          <a:p>
            <a:pPr algn="ctr">
              <a:spcBef>
                <a:spcPct val="50000"/>
              </a:spcBef>
            </a:pPr>
            <a:fld id="{59BFA094-FF60-43F5-A702-FF74A03ED953}" type="slidenum">
              <a:rPr lang="en-US" sz="800">
                <a:solidFill>
                  <a:schemeClr val="bg1"/>
                </a:solidFill>
              </a:rPr>
              <a:pPr algn="ctr">
                <a:spcBef>
                  <a:spcPct val="50000"/>
                </a:spcBef>
              </a:pPr>
              <a:t>‹#›</a:t>
            </a:fld>
            <a:endParaRPr lang="en-US" sz="800" dirty="0">
              <a:solidFill>
                <a:schemeClr val="bg1"/>
              </a:solidFill>
            </a:endParaRPr>
          </a:p>
        </p:txBody>
      </p:sp>
      <p:sp>
        <p:nvSpPr>
          <p:cNvPr id="12" name="Text Box 21"/>
          <p:cNvSpPr txBox="1">
            <a:spLocks noChangeArrowheads="1"/>
          </p:cNvSpPr>
          <p:nvPr/>
        </p:nvSpPr>
        <p:spPr bwMode="auto">
          <a:xfrm>
            <a:off x="76200" y="6553201"/>
            <a:ext cx="381000" cy="215444"/>
          </a:xfrm>
          <a:prstGeom prst="rect">
            <a:avLst/>
          </a:prstGeom>
          <a:noFill/>
          <a:ln w="9525">
            <a:noFill/>
            <a:miter lim="800000"/>
            <a:headEnd/>
            <a:tailEnd/>
          </a:ln>
          <a:effectLst/>
        </p:spPr>
        <p:txBody>
          <a:bodyPr>
            <a:spAutoFit/>
          </a:bodyPr>
          <a:lstStyle/>
          <a:p>
            <a:pPr algn="ctr">
              <a:spcBef>
                <a:spcPct val="50000"/>
              </a:spcBef>
            </a:pPr>
            <a:fld id="{59BFA094-FF60-43F5-A702-FF74A03ED953}" type="slidenum">
              <a:rPr lang="en-US" sz="800">
                <a:solidFill>
                  <a:schemeClr val="bg1"/>
                </a:solidFill>
              </a:rPr>
              <a:pPr algn="ctr">
                <a:spcBef>
                  <a:spcPct val="50000"/>
                </a:spcBef>
              </a:pPr>
              <a:t>‹#›</a:t>
            </a:fld>
            <a:endParaRPr lang="en-US" sz="800" dirty="0">
              <a:solidFill>
                <a:schemeClr val="bg1"/>
              </a:solidFill>
            </a:endParaRPr>
          </a:p>
        </p:txBody>
      </p:sp>
      <p:sp>
        <p:nvSpPr>
          <p:cNvPr id="15" name="Text Box 21"/>
          <p:cNvSpPr txBox="1">
            <a:spLocks noChangeArrowheads="1"/>
          </p:cNvSpPr>
          <p:nvPr/>
        </p:nvSpPr>
        <p:spPr bwMode="auto">
          <a:xfrm>
            <a:off x="76200" y="6553201"/>
            <a:ext cx="381000" cy="215444"/>
          </a:xfrm>
          <a:prstGeom prst="rect">
            <a:avLst/>
          </a:prstGeom>
          <a:noFill/>
          <a:ln w="9525">
            <a:noFill/>
            <a:miter lim="800000"/>
            <a:headEnd/>
            <a:tailEnd/>
          </a:ln>
          <a:effectLst/>
        </p:spPr>
        <p:txBody>
          <a:bodyPr>
            <a:spAutoFit/>
          </a:bodyPr>
          <a:lstStyle/>
          <a:p>
            <a:pPr algn="ctr">
              <a:spcBef>
                <a:spcPct val="50000"/>
              </a:spcBef>
            </a:pPr>
            <a:fld id="{59BFA094-FF60-43F5-A702-FF74A03ED953}" type="slidenum">
              <a:rPr lang="en-US" sz="800">
                <a:solidFill>
                  <a:schemeClr val="accent4"/>
                </a:solidFill>
              </a:rPr>
              <a:pPr algn="ctr">
                <a:spcBef>
                  <a:spcPct val="50000"/>
                </a:spcBef>
              </a:pPr>
              <a:t>‹#›</a:t>
            </a:fld>
            <a:endParaRPr lang="en-US" sz="800" dirty="0">
              <a:solidFill>
                <a:schemeClr val="accent4"/>
              </a:solidFill>
            </a:endParaRPr>
          </a:p>
        </p:txBody>
      </p:sp>
      <p:sp>
        <p:nvSpPr>
          <p:cNvPr id="16" name="Text Box 13"/>
          <p:cNvSpPr txBox="1">
            <a:spLocks noChangeArrowheads="1"/>
          </p:cNvSpPr>
          <p:nvPr/>
        </p:nvSpPr>
        <p:spPr bwMode="auto">
          <a:xfrm rot="16200000">
            <a:off x="8251566" y="707768"/>
            <a:ext cx="1600201" cy="184666"/>
          </a:xfrm>
          <a:prstGeom prst="rect">
            <a:avLst/>
          </a:prstGeom>
          <a:noFill/>
          <a:ln w="9525">
            <a:noFill/>
            <a:miter lim="800000"/>
            <a:headEnd/>
            <a:tailEnd/>
          </a:ln>
          <a:effectLst/>
        </p:spPr>
        <p:txBody>
          <a:bodyPr wrap="square">
            <a:spAutoFit/>
          </a:bodyPr>
          <a:lstStyle/>
          <a:p>
            <a:pPr algn="r">
              <a:spcBef>
                <a:spcPct val="50000"/>
              </a:spcBef>
            </a:pPr>
            <a:r>
              <a:rPr lang="en-US" sz="600" dirty="0" smtClean="0">
                <a:solidFill>
                  <a:schemeClr val="bg1"/>
                </a:solidFill>
              </a:rPr>
              <a:t>©2012</a:t>
            </a:r>
            <a:r>
              <a:rPr lang="en-US" sz="600" baseline="0" dirty="0" smtClean="0">
                <a:solidFill>
                  <a:schemeClr val="bg1"/>
                </a:solidFill>
              </a:rPr>
              <a:t> Clifton</a:t>
            </a:r>
            <a:r>
              <a:rPr lang="en-US" sz="600" dirty="0" smtClean="0">
                <a:solidFill>
                  <a:schemeClr val="bg1"/>
                </a:solidFill>
              </a:rPr>
              <a:t>LarsonAllen </a:t>
            </a:r>
            <a:r>
              <a:rPr lang="en-US" sz="600" dirty="0">
                <a:solidFill>
                  <a:schemeClr val="bg1"/>
                </a:solidFill>
              </a:rPr>
              <a:t>LLP</a:t>
            </a:r>
            <a:endParaRPr lang="en-US" sz="800"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losing Slide">
    <p:spTree>
      <p:nvGrpSpPr>
        <p:cNvPr id="1" name=""/>
        <p:cNvGrpSpPr/>
        <p:nvPr/>
      </p:nvGrpSpPr>
      <p:grpSpPr>
        <a:xfrm>
          <a:off x="0" y="0"/>
          <a:ext cx="0" cy="0"/>
          <a:chOff x="0" y="0"/>
          <a:chExt cx="0" cy="0"/>
        </a:xfrm>
      </p:grpSpPr>
      <p:grpSp>
        <p:nvGrpSpPr>
          <p:cNvPr id="17" name="Group 16"/>
          <p:cNvGrpSpPr/>
          <p:nvPr userDrawn="1"/>
        </p:nvGrpSpPr>
        <p:grpSpPr>
          <a:xfrm>
            <a:off x="0" y="0"/>
            <a:ext cx="9144000" cy="1127755"/>
            <a:chOff x="0" y="0"/>
            <a:chExt cx="9144000" cy="1127755"/>
          </a:xfrm>
        </p:grpSpPr>
        <p:sp>
          <p:nvSpPr>
            <p:cNvPr id="18" name="Rectangle 15"/>
            <p:cNvSpPr>
              <a:spLocks noChangeArrowheads="1"/>
            </p:cNvSpPr>
            <p:nvPr/>
          </p:nvSpPr>
          <p:spPr bwMode="auto">
            <a:xfrm>
              <a:off x="0" y="0"/>
              <a:ext cx="9144000" cy="1066800"/>
            </a:xfrm>
            <a:prstGeom prst="rect">
              <a:avLst/>
            </a:prstGeom>
            <a:solidFill>
              <a:schemeClr val="tx2"/>
            </a:solidFill>
            <a:ln w="9525">
              <a:noFill/>
              <a:miter lim="800000"/>
              <a:headEnd/>
              <a:tailEnd/>
            </a:ln>
            <a:effectLst/>
          </p:spPr>
          <p:txBody>
            <a:bodyPr wrap="none" anchor="ctr"/>
            <a:lstStyle/>
            <a:p>
              <a:endParaRPr lang="en-US"/>
            </a:p>
          </p:txBody>
        </p:sp>
        <p:pic>
          <p:nvPicPr>
            <p:cNvPr id="19" name="Picture 18" descr="Color-Bar-Inside-Header-01.png"/>
            <p:cNvPicPr>
              <a:picLocks noChangeAspect="1"/>
            </p:cNvPicPr>
            <p:nvPr userDrawn="1"/>
          </p:nvPicPr>
          <p:blipFill>
            <a:blip r:embed="rId2" cstate="print"/>
            <a:stretch>
              <a:fillRect/>
            </a:stretch>
          </p:blipFill>
          <p:spPr>
            <a:xfrm>
              <a:off x="377" y="1066800"/>
              <a:ext cx="9143245" cy="60955"/>
            </a:xfrm>
            <a:prstGeom prst="rect">
              <a:avLst/>
            </a:prstGeom>
          </p:spPr>
        </p:pic>
      </p:grpSp>
      <p:sp>
        <p:nvSpPr>
          <p:cNvPr id="3" name="Footer Placeholder 2"/>
          <p:cNvSpPr>
            <a:spLocks noGrp="1"/>
          </p:cNvSpPr>
          <p:nvPr>
            <p:ph type="ftr" sz="quarter" idx="10"/>
          </p:nvPr>
        </p:nvSpPr>
        <p:spPr/>
        <p:txBody>
          <a:bodyPr/>
          <a:lstStyle/>
          <a:p>
            <a:endParaRPr lang="en-US"/>
          </a:p>
        </p:txBody>
      </p:sp>
      <p:sp>
        <p:nvSpPr>
          <p:cNvPr id="6" name="Rectangle 3"/>
          <p:cNvSpPr>
            <a:spLocks noGrp="1" noChangeArrowheads="1"/>
          </p:cNvSpPr>
          <p:nvPr>
            <p:ph type="body" idx="1"/>
          </p:nvPr>
        </p:nvSpPr>
        <p:spPr>
          <a:xfrm>
            <a:off x="457200" y="1219200"/>
            <a:ext cx="4572000" cy="4419600"/>
          </a:xfrm>
        </p:spPr>
        <p:txBody>
          <a:bodyPr/>
          <a:lstStyle/>
          <a:p>
            <a:pPr marL="0" lvl="0" indent="0">
              <a:lnSpc>
                <a:spcPct val="90000"/>
              </a:lnSpc>
              <a:buFontTx/>
              <a:buNone/>
            </a:pPr>
            <a:r>
              <a:rPr lang="en-US" sz="1800" b="1" smtClean="0"/>
              <a:t>Click to edit Master text styles</a:t>
            </a:r>
          </a:p>
          <a:p>
            <a:pPr marL="0" lvl="1" indent="0">
              <a:lnSpc>
                <a:spcPct val="90000"/>
              </a:lnSpc>
              <a:buFontTx/>
              <a:buNone/>
            </a:pPr>
            <a:r>
              <a:rPr lang="en-US" sz="1800" b="1" smtClean="0"/>
              <a:t>Second level</a:t>
            </a:r>
          </a:p>
          <a:p>
            <a:pPr marL="0" lvl="2" indent="0">
              <a:lnSpc>
                <a:spcPct val="90000"/>
              </a:lnSpc>
              <a:buFontTx/>
              <a:buNone/>
            </a:pPr>
            <a:r>
              <a:rPr lang="en-US" sz="1800" b="1" smtClean="0"/>
              <a:t>Third level</a:t>
            </a:r>
          </a:p>
          <a:p>
            <a:pPr marL="0" lvl="3" indent="0">
              <a:lnSpc>
                <a:spcPct val="90000"/>
              </a:lnSpc>
              <a:buFontTx/>
              <a:buNone/>
            </a:pPr>
            <a:r>
              <a:rPr lang="en-US" sz="1800" b="1" smtClean="0"/>
              <a:t>Fourth level</a:t>
            </a:r>
          </a:p>
          <a:p>
            <a:pPr marL="0" lvl="4" indent="0">
              <a:lnSpc>
                <a:spcPct val="90000"/>
              </a:lnSpc>
              <a:buFontTx/>
              <a:buNone/>
            </a:pPr>
            <a:r>
              <a:rPr lang="en-US" sz="1800" b="1" smtClean="0"/>
              <a:t>Fifth level</a:t>
            </a:r>
            <a:endParaRPr lang="en-US" sz="2000" dirty="0"/>
          </a:p>
        </p:txBody>
      </p:sp>
      <p:sp>
        <p:nvSpPr>
          <p:cNvPr id="7" name="Text Box 4"/>
          <p:cNvSpPr txBox="1">
            <a:spLocks noChangeArrowheads="1"/>
          </p:cNvSpPr>
          <p:nvPr/>
        </p:nvSpPr>
        <p:spPr bwMode="auto">
          <a:xfrm>
            <a:off x="5867400" y="1143000"/>
            <a:ext cx="3124200" cy="920750"/>
          </a:xfrm>
          <a:prstGeom prst="rect">
            <a:avLst/>
          </a:prstGeom>
          <a:noFill/>
          <a:ln w="9525">
            <a:noFill/>
            <a:miter lim="800000"/>
            <a:headEnd/>
            <a:tailEnd/>
          </a:ln>
        </p:spPr>
        <p:txBody>
          <a:bodyPr/>
          <a:lstStyle/>
          <a:p>
            <a:pPr>
              <a:lnSpc>
                <a:spcPct val="120000"/>
              </a:lnSpc>
              <a:spcBef>
                <a:spcPts val="900"/>
              </a:spcBef>
            </a:pPr>
            <a:r>
              <a:rPr lang="en-US" sz="1600" dirty="0"/>
              <a:t>Follow our blog for current discussions on health care</a:t>
            </a:r>
            <a:r>
              <a:rPr lang="en-US" sz="1600" dirty="0" smtClean="0"/>
              <a:t>.</a:t>
            </a:r>
            <a:br>
              <a:rPr lang="en-US" sz="1600" dirty="0" smtClean="0"/>
            </a:br>
            <a:r>
              <a:rPr lang="en-US" sz="1600" dirty="0" smtClean="0">
                <a:solidFill>
                  <a:schemeClr val="folHlink"/>
                </a:solidFill>
                <a:hlinkClick r:id="rId3"/>
              </a:rPr>
              <a:t>www.larsonallen.com/blog</a:t>
            </a:r>
            <a:endParaRPr lang="en-US" sz="1600" dirty="0" smtClean="0">
              <a:solidFill>
                <a:schemeClr val="folHlink"/>
              </a:solidFill>
            </a:endParaRPr>
          </a:p>
          <a:p>
            <a:pPr>
              <a:lnSpc>
                <a:spcPct val="120000"/>
              </a:lnSpc>
              <a:spcBef>
                <a:spcPts val="900"/>
              </a:spcBef>
            </a:pPr>
            <a:r>
              <a:rPr lang="en-US" sz="1600" dirty="0"/>
              <a:t>
</a:t>
            </a:r>
            <a:br>
              <a:rPr lang="en-US" sz="1600" dirty="0"/>
            </a:br>
            <a:endParaRPr lang="en-US" sz="1600" dirty="0">
              <a:solidFill>
                <a:schemeClr val="folHlink"/>
              </a:solidFill>
            </a:endParaRPr>
          </a:p>
        </p:txBody>
      </p:sp>
      <p:sp>
        <p:nvSpPr>
          <p:cNvPr id="8" name="Line 9"/>
          <p:cNvSpPr>
            <a:spLocks noChangeShapeType="1"/>
          </p:cNvSpPr>
          <p:nvPr/>
        </p:nvSpPr>
        <p:spPr bwMode="auto">
          <a:xfrm>
            <a:off x="5181600" y="1219200"/>
            <a:ext cx="0" cy="5029200"/>
          </a:xfrm>
          <a:prstGeom prst="line">
            <a:avLst/>
          </a:prstGeom>
          <a:noFill/>
          <a:ln w="9525">
            <a:solidFill>
              <a:schemeClr val="folHlink"/>
            </a:solidFill>
            <a:round/>
            <a:headEnd/>
            <a:tailEnd/>
          </a:ln>
        </p:spPr>
        <p:txBody>
          <a:bodyPr wrap="none" anchor="ctr"/>
          <a:lstStyle/>
          <a:p>
            <a:endParaRPr lang="en-US"/>
          </a:p>
        </p:txBody>
      </p:sp>
      <p:pic>
        <p:nvPicPr>
          <p:cNvPr id="9" name="Picture 10" descr="twitter_32"/>
          <p:cNvPicPr>
            <a:picLocks noChangeAspect="1" noChangeArrowheads="1"/>
          </p:cNvPicPr>
          <p:nvPr/>
        </p:nvPicPr>
        <p:blipFill>
          <a:blip r:embed="rId4" cstate="print"/>
          <a:srcRect/>
          <a:stretch>
            <a:fillRect/>
          </a:stretch>
        </p:blipFill>
        <p:spPr bwMode="auto">
          <a:xfrm>
            <a:off x="5410200" y="2489200"/>
            <a:ext cx="406400" cy="406400"/>
          </a:xfrm>
          <a:prstGeom prst="rect">
            <a:avLst/>
          </a:prstGeom>
          <a:noFill/>
        </p:spPr>
      </p:pic>
      <p:pic>
        <p:nvPicPr>
          <p:cNvPr id="10" name="Picture 11" descr="facebook_32"/>
          <p:cNvPicPr>
            <a:picLocks noChangeAspect="1" noChangeArrowheads="1"/>
          </p:cNvPicPr>
          <p:nvPr/>
        </p:nvPicPr>
        <p:blipFill>
          <a:blip r:embed="rId5" cstate="print"/>
          <a:srcRect/>
          <a:stretch>
            <a:fillRect/>
          </a:stretch>
        </p:blipFill>
        <p:spPr bwMode="auto">
          <a:xfrm>
            <a:off x="5410200" y="3378200"/>
            <a:ext cx="406400" cy="406400"/>
          </a:xfrm>
          <a:prstGeom prst="rect">
            <a:avLst/>
          </a:prstGeom>
          <a:noFill/>
        </p:spPr>
      </p:pic>
      <p:pic>
        <p:nvPicPr>
          <p:cNvPr id="11" name="Picture 12" descr="Musings_32"/>
          <p:cNvPicPr>
            <a:picLocks noChangeAspect="1" noChangeArrowheads="1"/>
          </p:cNvPicPr>
          <p:nvPr/>
        </p:nvPicPr>
        <p:blipFill>
          <a:blip r:embed="rId6" cstate="print"/>
          <a:srcRect/>
          <a:stretch>
            <a:fillRect/>
          </a:stretch>
        </p:blipFill>
        <p:spPr bwMode="auto">
          <a:xfrm>
            <a:off x="5410200" y="1219200"/>
            <a:ext cx="406400" cy="406400"/>
          </a:xfrm>
          <a:prstGeom prst="rect">
            <a:avLst/>
          </a:prstGeom>
          <a:noFill/>
        </p:spPr>
      </p:pic>
      <p:pic>
        <p:nvPicPr>
          <p:cNvPr id="12" name="Picture 13" descr="linkedin_32"/>
          <p:cNvPicPr>
            <a:picLocks noChangeAspect="1" noChangeArrowheads="1"/>
          </p:cNvPicPr>
          <p:nvPr/>
        </p:nvPicPr>
        <p:blipFill>
          <a:blip r:embed="rId7" cstate="print"/>
          <a:srcRect/>
          <a:stretch>
            <a:fillRect/>
          </a:stretch>
        </p:blipFill>
        <p:spPr bwMode="auto">
          <a:xfrm>
            <a:off x="5410200" y="4089400"/>
            <a:ext cx="406400" cy="406400"/>
          </a:xfrm>
          <a:prstGeom prst="rect">
            <a:avLst/>
          </a:prstGeom>
          <a:noFill/>
        </p:spPr>
      </p:pic>
      <p:sp>
        <p:nvSpPr>
          <p:cNvPr id="13" name="Text Box 14"/>
          <p:cNvSpPr txBox="1">
            <a:spLocks noChangeArrowheads="1"/>
          </p:cNvSpPr>
          <p:nvPr/>
        </p:nvSpPr>
        <p:spPr bwMode="auto">
          <a:xfrm>
            <a:off x="5867400" y="2336800"/>
            <a:ext cx="3124200" cy="457200"/>
          </a:xfrm>
          <a:prstGeom prst="rect">
            <a:avLst/>
          </a:prstGeom>
          <a:noFill/>
          <a:ln w="9525">
            <a:noFill/>
            <a:miter lim="800000"/>
            <a:headEnd/>
            <a:tailEnd/>
          </a:ln>
        </p:spPr>
        <p:txBody>
          <a:bodyPr/>
          <a:lstStyle/>
          <a:p>
            <a:pPr>
              <a:lnSpc>
                <a:spcPct val="120000"/>
              </a:lnSpc>
              <a:spcBef>
                <a:spcPts val="900"/>
              </a:spcBef>
            </a:pPr>
            <a:r>
              <a:rPr lang="en-US" sz="1600" dirty="0">
                <a:hlinkClick r:id="rId8"/>
              </a:rPr>
              <a:t>www.twitter.com/larsonallen</a:t>
            </a:r>
            <a:r>
              <a:rPr lang="en-US" sz="1600" dirty="0">
                <a:hlinkClick r:id="rId9"/>
              </a:rPr>
              <a:t> www.twitter.com/larsonallenhc</a:t>
            </a:r>
            <a:endParaRPr lang="en-US" sz="1600" dirty="0"/>
          </a:p>
          <a:p>
            <a:pPr>
              <a:lnSpc>
                <a:spcPct val="120000"/>
              </a:lnSpc>
              <a:spcBef>
                <a:spcPts val="900"/>
              </a:spcBef>
            </a:pPr>
            <a:endParaRPr lang="en-US" sz="1600" dirty="0">
              <a:solidFill>
                <a:schemeClr val="folHlink"/>
              </a:solidFill>
            </a:endParaRPr>
          </a:p>
        </p:txBody>
      </p:sp>
      <p:sp>
        <p:nvSpPr>
          <p:cNvPr id="14" name="Text Box 15"/>
          <p:cNvSpPr txBox="1">
            <a:spLocks noChangeArrowheads="1"/>
          </p:cNvSpPr>
          <p:nvPr/>
        </p:nvSpPr>
        <p:spPr bwMode="auto">
          <a:xfrm>
            <a:off x="5867400" y="3251200"/>
            <a:ext cx="3124200" cy="457200"/>
          </a:xfrm>
          <a:prstGeom prst="rect">
            <a:avLst/>
          </a:prstGeom>
          <a:noFill/>
          <a:ln w="9525">
            <a:noFill/>
            <a:miter lim="800000"/>
            <a:headEnd/>
            <a:tailEnd/>
          </a:ln>
        </p:spPr>
        <p:txBody>
          <a:bodyPr/>
          <a:lstStyle/>
          <a:p>
            <a:pPr>
              <a:lnSpc>
                <a:spcPct val="120000"/>
              </a:lnSpc>
              <a:spcBef>
                <a:spcPts val="900"/>
              </a:spcBef>
            </a:pPr>
            <a:r>
              <a:rPr lang="en-US" sz="1600">
                <a:hlinkClick r:id="rId10"/>
              </a:rPr>
              <a:t>www.facebook.com/larsonallen</a:t>
            </a:r>
            <a:endParaRPr lang="en-US" sz="1600">
              <a:solidFill>
                <a:schemeClr val="folHlink"/>
              </a:solidFill>
            </a:endParaRPr>
          </a:p>
        </p:txBody>
      </p:sp>
      <p:sp>
        <p:nvSpPr>
          <p:cNvPr id="15" name="Text Box 16"/>
          <p:cNvSpPr txBox="1">
            <a:spLocks noChangeArrowheads="1"/>
          </p:cNvSpPr>
          <p:nvPr/>
        </p:nvSpPr>
        <p:spPr bwMode="auto">
          <a:xfrm>
            <a:off x="5867400" y="3937000"/>
            <a:ext cx="3124200" cy="457200"/>
          </a:xfrm>
          <a:prstGeom prst="rect">
            <a:avLst/>
          </a:prstGeom>
          <a:noFill/>
          <a:ln w="9525">
            <a:noFill/>
            <a:miter lim="800000"/>
            <a:headEnd/>
            <a:tailEnd/>
          </a:ln>
        </p:spPr>
        <p:txBody>
          <a:bodyPr/>
          <a:lstStyle/>
          <a:p>
            <a:pPr>
              <a:lnSpc>
                <a:spcPct val="120000"/>
              </a:lnSpc>
              <a:spcBef>
                <a:spcPts val="900"/>
              </a:spcBef>
            </a:pPr>
            <a:r>
              <a:rPr lang="en-US" sz="1600">
                <a:hlinkClick r:id="rId11"/>
              </a:rPr>
              <a:t>www.linkedin.com/companies/</a:t>
            </a:r>
            <a:br>
              <a:rPr lang="en-US" sz="1600">
                <a:hlinkClick r:id="rId11"/>
              </a:rPr>
            </a:br>
            <a:r>
              <a:rPr lang="en-US" sz="1600">
                <a:hlinkClick r:id="rId11"/>
              </a:rPr>
              <a:t>larsonallen</a:t>
            </a:r>
            <a:endParaRPr lang="en-US" sz="1600">
              <a:solidFill>
                <a:schemeClr val="folHlink"/>
              </a:solidFill>
            </a:endParaRPr>
          </a:p>
        </p:txBody>
      </p:sp>
      <p:sp>
        <p:nvSpPr>
          <p:cNvPr id="16" name="TextBox 15"/>
          <p:cNvSpPr txBox="1"/>
          <p:nvPr/>
        </p:nvSpPr>
        <p:spPr>
          <a:xfrm>
            <a:off x="457200" y="381000"/>
            <a:ext cx="8305800" cy="646331"/>
          </a:xfrm>
          <a:prstGeom prst="rect">
            <a:avLst/>
          </a:prstGeom>
          <a:noFill/>
        </p:spPr>
        <p:txBody>
          <a:bodyPr wrap="square" rtlCol="0">
            <a:spAutoFit/>
          </a:bodyPr>
          <a:lstStyle/>
          <a:p>
            <a:r>
              <a:rPr lang="en-US" sz="3600" b="1" dirty="0" smtClean="0">
                <a:solidFill>
                  <a:schemeClr val="bg1"/>
                </a:solidFill>
                <a:latin typeface="Arial Narrow" pitchFamily="34" charset="0"/>
              </a:rPr>
              <a:t>Contact Us</a:t>
            </a:r>
            <a:endParaRPr lang="en-US" sz="3600" b="1" dirty="0">
              <a:solidFill>
                <a:schemeClr val="bg1"/>
              </a:solidFill>
              <a:latin typeface="Arial Narrow"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5" name="Group 4"/>
          <p:cNvGrpSpPr/>
          <p:nvPr userDrawn="1"/>
        </p:nvGrpSpPr>
        <p:grpSpPr>
          <a:xfrm>
            <a:off x="0" y="0"/>
            <a:ext cx="9144000" cy="1127755"/>
            <a:chOff x="0" y="0"/>
            <a:chExt cx="9144000" cy="1127755"/>
          </a:xfrm>
        </p:grpSpPr>
        <p:sp>
          <p:nvSpPr>
            <p:cNvPr id="6" name="Rectangle 15"/>
            <p:cNvSpPr>
              <a:spLocks noChangeArrowheads="1"/>
            </p:cNvSpPr>
            <p:nvPr/>
          </p:nvSpPr>
          <p:spPr bwMode="auto">
            <a:xfrm>
              <a:off x="0" y="0"/>
              <a:ext cx="9144000" cy="1066800"/>
            </a:xfrm>
            <a:prstGeom prst="rect">
              <a:avLst/>
            </a:prstGeom>
            <a:solidFill>
              <a:schemeClr val="tx2"/>
            </a:solidFill>
            <a:ln w="9525">
              <a:noFill/>
              <a:miter lim="800000"/>
              <a:headEnd/>
              <a:tailEnd/>
            </a:ln>
            <a:effectLst/>
          </p:spPr>
          <p:txBody>
            <a:bodyPr wrap="none" anchor="ctr"/>
            <a:lstStyle/>
            <a:p>
              <a:endParaRPr lang="en-US"/>
            </a:p>
          </p:txBody>
        </p:sp>
        <p:pic>
          <p:nvPicPr>
            <p:cNvPr id="7" name="Picture 6" descr="Color-Bar-Inside-Header-01.png"/>
            <p:cNvPicPr>
              <a:picLocks noChangeAspect="1"/>
            </p:cNvPicPr>
            <p:nvPr userDrawn="1"/>
          </p:nvPicPr>
          <p:blipFill>
            <a:blip r:embed="rId2" cstate="print"/>
            <a:stretch>
              <a:fillRect/>
            </a:stretch>
          </p:blipFill>
          <p:spPr>
            <a:xfrm>
              <a:off x="377" y="1066800"/>
              <a:ext cx="9143245" cy="60955"/>
            </a:xfrm>
            <a:prstGeom prst="rect">
              <a:avLst/>
            </a:prstGeom>
          </p:spPr>
        </p:pic>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7" name="Rectangle 6"/>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9" name="Rectangle 8"/>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cxnSp>
        <p:nvCxnSpPr>
          <p:cNvPr id="10" name="Straight Connector 9"/>
          <p:cNvCxnSpPr/>
          <p:nvPr/>
        </p:nvCxnSpPr>
        <p:spPr bwMode="auto">
          <a:xfrm>
            <a:off x="838200" y="3962400"/>
            <a:ext cx="7620000" cy="0"/>
          </a:xfrm>
          <a:prstGeom prst="line">
            <a:avLst/>
          </a:prstGeom>
          <a:solidFill>
            <a:schemeClr val="accent1"/>
          </a:solidFill>
          <a:ln w="28575" cap="flat" cmpd="sng" algn="ctr">
            <a:solidFill>
              <a:schemeClr val="tx2"/>
            </a:solidFill>
            <a:prstDash val="solid"/>
            <a:round/>
            <a:headEnd type="none" w="med" len="med"/>
            <a:tailEnd type="none" w="med" len="med"/>
          </a:ln>
          <a:effectLst/>
        </p:spPr>
      </p:cxnSp>
      <p:sp>
        <p:nvSpPr>
          <p:cNvPr id="12" name="Rectangle 11"/>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cxnSp>
        <p:nvCxnSpPr>
          <p:cNvPr id="13" name="Straight Connector 12"/>
          <p:cNvCxnSpPr/>
          <p:nvPr/>
        </p:nvCxnSpPr>
        <p:spPr bwMode="auto">
          <a:xfrm>
            <a:off x="838200" y="3962400"/>
            <a:ext cx="7620000" cy="0"/>
          </a:xfrm>
          <a:prstGeom prst="line">
            <a:avLst/>
          </a:prstGeom>
          <a:solidFill>
            <a:schemeClr val="accent1"/>
          </a:solidFill>
          <a:ln w="28575" cap="flat" cmpd="sng" algn="ctr">
            <a:solidFill>
              <a:schemeClr val="tx2"/>
            </a:solidFill>
            <a:prstDash val="solid"/>
            <a:round/>
            <a:headEnd type="none" w="med" len="med"/>
            <a:tailEnd type="none" w="med" len="med"/>
          </a:ln>
          <a:effectLst/>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6" name="Group 5"/>
          <p:cNvGrpSpPr/>
          <p:nvPr userDrawn="1"/>
        </p:nvGrpSpPr>
        <p:grpSpPr>
          <a:xfrm>
            <a:off x="0" y="0"/>
            <a:ext cx="9144000" cy="1127755"/>
            <a:chOff x="0" y="0"/>
            <a:chExt cx="9144000" cy="1127755"/>
          </a:xfrm>
        </p:grpSpPr>
        <p:sp>
          <p:nvSpPr>
            <p:cNvPr id="7" name="Rectangle 15"/>
            <p:cNvSpPr>
              <a:spLocks noChangeArrowheads="1"/>
            </p:cNvSpPr>
            <p:nvPr/>
          </p:nvSpPr>
          <p:spPr bwMode="auto">
            <a:xfrm>
              <a:off x="0" y="0"/>
              <a:ext cx="9144000" cy="1066800"/>
            </a:xfrm>
            <a:prstGeom prst="rect">
              <a:avLst/>
            </a:prstGeom>
            <a:solidFill>
              <a:schemeClr val="tx2"/>
            </a:solidFill>
            <a:ln w="9525">
              <a:noFill/>
              <a:miter lim="800000"/>
              <a:headEnd/>
              <a:tailEnd/>
            </a:ln>
            <a:effectLst/>
          </p:spPr>
          <p:txBody>
            <a:bodyPr wrap="none" anchor="ctr"/>
            <a:lstStyle/>
            <a:p>
              <a:endParaRPr lang="en-US"/>
            </a:p>
          </p:txBody>
        </p:sp>
        <p:pic>
          <p:nvPicPr>
            <p:cNvPr id="8" name="Picture 7" descr="Color-Bar-Inside-Header-01.png"/>
            <p:cNvPicPr>
              <a:picLocks noChangeAspect="1"/>
            </p:cNvPicPr>
            <p:nvPr userDrawn="1"/>
          </p:nvPicPr>
          <p:blipFill>
            <a:blip r:embed="rId2" cstate="print"/>
            <a:stretch>
              <a:fillRect/>
            </a:stretch>
          </p:blipFill>
          <p:spPr>
            <a:xfrm>
              <a:off x="377" y="1066800"/>
              <a:ext cx="9143245" cy="60955"/>
            </a:xfrm>
            <a:prstGeom prst="rect">
              <a:avLst/>
            </a:prstGeom>
          </p:spPr>
        </p:pic>
      </p:gr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2192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192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8" name="Group 7"/>
          <p:cNvGrpSpPr/>
          <p:nvPr userDrawn="1"/>
        </p:nvGrpSpPr>
        <p:grpSpPr>
          <a:xfrm>
            <a:off x="0" y="0"/>
            <a:ext cx="9144000" cy="1127755"/>
            <a:chOff x="0" y="0"/>
            <a:chExt cx="9144000" cy="1127755"/>
          </a:xfrm>
        </p:grpSpPr>
        <p:sp>
          <p:nvSpPr>
            <p:cNvPr id="9" name="Rectangle 15"/>
            <p:cNvSpPr>
              <a:spLocks noChangeArrowheads="1"/>
            </p:cNvSpPr>
            <p:nvPr/>
          </p:nvSpPr>
          <p:spPr bwMode="auto">
            <a:xfrm>
              <a:off x="0" y="0"/>
              <a:ext cx="9144000" cy="1066800"/>
            </a:xfrm>
            <a:prstGeom prst="rect">
              <a:avLst/>
            </a:prstGeom>
            <a:solidFill>
              <a:schemeClr val="tx2"/>
            </a:solidFill>
            <a:ln w="9525">
              <a:noFill/>
              <a:miter lim="800000"/>
              <a:headEnd/>
              <a:tailEnd/>
            </a:ln>
            <a:effectLst/>
          </p:spPr>
          <p:txBody>
            <a:bodyPr wrap="none" anchor="ctr"/>
            <a:lstStyle/>
            <a:p>
              <a:endParaRPr lang="en-US"/>
            </a:p>
          </p:txBody>
        </p:sp>
        <p:pic>
          <p:nvPicPr>
            <p:cNvPr id="10" name="Picture 9" descr="Color-Bar-Inside-Header-01.png"/>
            <p:cNvPicPr>
              <a:picLocks noChangeAspect="1"/>
            </p:cNvPicPr>
            <p:nvPr userDrawn="1"/>
          </p:nvPicPr>
          <p:blipFill>
            <a:blip r:embed="rId2" cstate="print"/>
            <a:stretch>
              <a:fillRect/>
            </a:stretch>
          </p:blipFill>
          <p:spPr>
            <a:xfrm>
              <a:off x="377" y="1066800"/>
              <a:ext cx="9143245" cy="60955"/>
            </a:xfrm>
            <a:prstGeom prst="rect">
              <a:avLst/>
            </a:prstGeom>
          </p:spPr>
        </p:pic>
      </p:grpSp>
      <p:sp>
        <p:nvSpPr>
          <p:cNvPr id="2" name="Title 1"/>
          <p:cNvSpPr>
            <a:spLocks noGrp="1"/>
          </p:cNvSpPr>
          <p:nvPr>
            <p:ph type="title"/>
          </p:nvPr>
        </p:nvSpPr>
        <p:spPr>
          <a:xfrm>
            <a:off x="457200" y="274638"/>
            <a:ext cx="8229600" cy="792162"/>
          </a:xfrm>
        </p:spPr>
        <p:txBody>
          <a:bodyPr/>
          <a:lstStyle>
            <a:lvl1pPr>
              <a:defRPr>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1" y="1352550"/>
            <a:ext cx="404018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19923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352550"/>
            <a:ext cx="404177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9923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4" name="Group 3"/>
          <p:cNvGrpSpPr/>
          <p:nvPr userDrawn="1"/>
        </p:nvGrpSpPr>
        <p:grpSpPr>
          <a:xfrm>
            <a:off x="0" y="0"/>
            <a:ext cx="9144000" cy="1127755"/>
            <a:chOff x="0" y="0"/>
            <a:chExt cx="9144000" cy="1127755"/>
          </a:xfrm>
        </p:grpSpPr>
        <p:sp>
          <p:nvSpPr>
            <p:cNvPr id="5" name="Rectangle 15"/>
            <p:cNvSpPr>
              <a:spLocks noChangeArrowheads="1"/>
            </p:cNvSpPr>
            <p:nvPr/>
          </p:nvSpPr>
          <p:spPr bwMode="auto">
            <a:xfrm>
              <a:off x="0" y="0"/>
              <a:ext cx="9144000" cy="1066800"/>
            </a:xfrm>
            <a:prstGeom prst="rect">
              <a:avLst/>
            </a:prstGeom>
            <a:solidFill>
              <a:schemeClr val="tx2"/>
            </a:solidFill>
            <a:ln w="9525">
              <a:noFill/>
              <a:miter lim="800000"/>
              <a:headEnd/>
              <a:tailEnd/>
            </a:ln>
            <a:effectLst/>
          </p:spPr>
          <p:txBody>
            <a:bodyPr wrap="none" anchor="ctr"/>
            <a:lstStyle/>
            <a:p>
              <a:endParaRPr lang="en-US"/>
            </a:p>
          </p:txBody>
        </p:sp>
        <p:pic>
          <p:nvPicPr>
            <p:cNvPr id="6" name="Picture 5" descr="Color-Bar-Inside-Header-01.png"/>
            <p:cNvPicPr>
              <a:picLocks noChangeAspect="1"/>
            </p:cNvPicPr>
            <p:nvPr userDrawn="1"/>
          </p:nvPicPr>
          <p:blipFill>
            <a:blip r:embed="rId2" cstate="print"/>
            <a:stretch>
              <a:fillRect/>
            </a:stretch>
          </p:blipFill>
          <p:spPr>
            <a:xfrm>
              <a:off x="377" y="1066800"/>
              <a:ext cx="9143245" cy="60955"/>
            </a:xfrm>
            <a:prstGeom prst="rect">
              <a:avLst/>
            </a:prstGeom>
          </p:spPr>
        </p:pic>
      </p:gr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7" name="Rectangle 6"/>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9" name="Rectangle 8"/>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1" name="Rectangle 10"/>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2" name="Rectangle 15"/>
          <p:cNvSpPr>
            <a:spLocks noChangeArrowheads="1"/>
          </p:cNvSpPr>
          <p:nvPr userDrawn="1"/>
        </p:nvSpPr>
        <p:spPr bwMode="auto">
          <a:xfrm>
            <a:off x="0" y="1371600"/>
            <a:ext cx="3520440" cy="4800600"/>
          </a:xfrm>
          <a:prstGeom prst="rect">
            <a:avLst/>
          </a:prstGeom>
          <a:solidFill>
            <a:schemeClr val="bg1"/>
          </a:solidFill>
          <a:ln w="9525">
            <a:noFill/>
            <a:miter lim="800000"/>
            <a:headEnd/>
            <a:tailEnd/>
          </a:ln>
          <a:effectLst/>
        </p:spPr>
        <p:txBody>
          <a:bodyPr wrap="none" anchor="ctr"/>
          <a:lstStyle/>
          <a:p>
            <a:endParaRPr lang="en-US"/>
          </a:p>
        </p:txBody>
      </p:sp>
      <p:sp>
        <p:nvSpPr>
          <p:cNvPr id="20" name="Rectangle 15"/>
          <p:cNvSpPr>
            <a:spLocks noChangeArrowheads="1"/>
          </p:cNvSpPr>
          <p:nvPr/>
        </p:nvSpPr>
        <p:spPr bwMode="auto">
          <a:xfrm>
            <a:off x="0" y="0"/>
            <a:ext cx="3520440" cy="1371600"/>
          </a:xfrm>
          <a:prstGeom prst="rect">
            <a:avLst/>
          </a:prstGeom>
          <a:solidFill>
            <a:schemeClr val="tx2"/>
          </a:solidFill>
          <a:ln w="9525">
            <a:noFill/>
            <a:miter lim="800000"/>
            <a:headEnd/>
            <a:tailEnd/>
          </a:ln>
          <a:effectLst/>
        </p:spPr>
        <p:txBody>
          <a:bodyPr wrap="none" anchor="ctr"/>
          <a:lstStyle/>
          <a:p>
            <a:endParaRPr lang="en-US"/>
          </a:p>
        </p:txBody>
      </p:sp>
      <p:pic>
        <p:nvPicPr>
          <p:cNvPr id="21" name="Picture 20" descr="Color-Bar-Inside-Header-01.png"/>
          <p:cNvPicPr>
            <a:picLocks/>
          </p:cNvPicPr>
          <p:nvPr userDrawn="1"/>
        </p:nvPicPr>
        <p:blipFill>
          <a:blip r:embed="rId2" cstate="print"/>
          <a:stretch>
            <a:fillRect/>
          </a:stretch>
        </p:blipFill>
        <p:spPr>
          <a:xfrm>
            <a:off x="755" y="1371600"/>
            <a:ext cx="3520440" cy="60955"/>
          </a:xfrm>
          <a:prstGeom prst="rect">
            <a:avLst/>
          </a:prstGeom>
        </p:spPr>
      </p:pic>
      <p:sp>
        <p:nvSpPr>
          <p:cNvPr id="2" name="Title 1"/>
          <p:cNvSpPr>
            <a:spLocks noGrp="1"/>
          </p:cNvSpPr>
          <p:nvPr>
            <p:ph type="title"/>
          </p:nvPr>
        </p:nvSpPr>
        <p:spPr>
          <a:xfrm>
            <a:off x="457201" y="273050"/>
            <a:ext cx="3008313" cy="1162050"/>
          </a:xfrm>
        </p:spPr>
        <p:txBody>
          <a:bodyPr anchor="b"/>
          <a:lstStyle>
            <a:lvl1pPr algn="l">
              <a:defRPr sz="28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435101"/>
            <a:ext cx="3008313" cy="469106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9" name="Rectangle 8"/>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5" name="Rectangle 14"/>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9" name="Rectangle 18"/>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2" name="Title 1"/>
          <p:cNvSpPr>
            <a:spLocks noGrp="1"/>
          </p:cNvSpPr>
          <p:nvPr>
            <p:ph type="title"/>
          </p:nvPr>
        </p:nvSpPr>
        <p:spPr>
          <a:xfrm>
            <a:off x="1792288" y="4800601"/>
            <a:ext cx="5486400" cy="566738"/>
          </a:xfrm>
        </p:spPr>
        <p:txBody>
          <a:bodyPr anchor="b"/>
          <a:lstStyle>
            <a:lvl1pPr algn="l">
              <a:defRPr sz="2400" b="1">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11" name="Rectangle 10"/>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3" name="Rectangle 12"/>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D7E1"/>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74084" name="Rectangle 4"/>
          <p:cNvSpPr>
            <a:spLocks noGrp="1" noChangeArrowheads="1"/>
          </p:cNvSpPr>
          <p:nvPr>
            <p:ph type="title"/>
          </p:nvPr>
        </p:nvSpPr>
        <p:spPr bwMode="auto">
          <a:xfrm>
            <a:off x="457200" y="304800"/>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74085" name="Rectangle 5"/>
          <p:cNvSpPr>
            <a:spLocks noGrp="1" noChangeArrowheads="1"/>
          </p:cNvSpPr>
          <p:nvPr>
            <p:ph type="body" idx="1"/>
          </p:nvPr>
        </p:nvSpPr>
        <p:spPr bwMode="auto">
          <a:xfrm>
            <a:off x="457200" y="12192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4087" name="Rectangle 7"/>
          <p:cNvSpPr>
            <a:spLocks noGrp="1" noChangeArrowheads="1"/>
          </p:cNvSpPr>
          <p:nvPr>
            <p:ph type="ftr" sz="quarter" idx="3"/>
          </p:nvPr>
        </p:nvSpPr>
        <p:spPr bwMode="auto">
          <a:xfrm>
            <a:off x="457200" y="6172200"/>
            <a:ext cx="28956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800">
                <a:solidFill>
                  <a:schemeClr val="tx2"/>
                </a:solidFill>
                <a:latin typeface="Calibri" pitchFamily="34" charset="0"/>
                <a:cs typeface="Calibri" pitchFamily="34" charset="0"/>
              </a:defRPr>
            </a:lvl1pPr>
          </a:lstStyle>
          <a:p>
            <a:endParaRPr lang="en-US" dirty="0"/>
          </a:p>
        </p:txBody>
      </p:sp>
      <p:sp>
        <p:nvSpPr>
          <p:cNvPr id="174089" name="Rectangle 9"/>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a:p>
        </p:txBody>
      </p:sp>
      <p:sp>
        <p:nvSpPr>
          <p:cNvPr id="174093" name="Text Box 13"/>
          <p:cNvSpPr txBox="1">
            <a:spLocks noChangeArrowheads="1"/>
          </p:cNvSpPr>
          <p:nvPr/>
        </p:nvSpPr>
        <p:spPr bwMode="auto">
          <a:xfrm>
            <a:off x="3733800" y="6553200"/>
            <a:ext cx="1447800" cy="215444"/>
          </a:xfrm>
          <a:prstGeom prst="rect">
            <a:avLst/>
          </a:prstGeom>
          <a:noFill/>
          <a:ln w="9525">
            <a:noFill/>
            <a:miter lim="800000"/>
            <a:headEnd/>
            <a:tailEnd/>
          </a:ln>
          <a:effectLst/>
        </p:spPr>
        <p:txBody>
          <a:bodyPr wrap="square">
            <a:spAutoFit/>
          </a:bodyPr>
          <a:lstStyle/>
          <a:p>
            <a:pPr algn="ctr">
              <a:spcBef>
                <a:spcPct val="50000"/>
              </a:spcBef>
            </a:pPr>
            <a:r>
              <a:rPr lang="en-US" sz="800" dirty="0" smtClean="0">
                <a:solidFill>
                  <a:schemeClr val="tx2"/>
                </a:solidFill>
                <a:latin typeface="Calibri" pitchFamily="34" charset="0"/>
                <a:cs typeface="Calibri" pitchFamily="34" charset="0"/>
              </a:rPr>
              <a:t>©2012 CliftonLarsonAllen </a:t>
            </a:r>
            <a:r>
              <a:rPr lang="en-US" sz="800" dirty="0">
                <a:solidFill>
                  <a:schemeClr val="tx2"/>
                </a:solidFill>
                <a:latin typeface="Calibri" pitchFamily="34" charset="0"/>
                <a:cs typeface="Calibri" pitchFamily="34" charset="0"/>
              </a:rPr>
              <a:t>LLP</a:t>
            </a:r>
          </a:p>
        </p:txBody>
      </p:sp>
      <p:sp>
        <p:nvSpPr>
          <p:cNvPr id="174096" name="Text Box 16"/>
          <p:cNvSpPr txBox="1">
            <a:spLocks noChangeArrowheads="1"/>
          </p:cNvSpPr>
          <p:nvPr/>
        </p:nvSpPr>
        <p:spPr bwMode="auto">
          <a:xfrm>
            <a:off x="0" y="6567487"/>
            <a:ext cx="381000" cy="215444"/>
          </a:xfrm>
          <a:prstGeom prst="rect">
            <a:avLst/>
          </a:prstGeom>
          <a:noFill/>
          <a:ln w="9525">
            <a:noFill/>
            <a:miter lim="800000"/>
            <a:headEnd/>
            <a:tailEnd/>
          </a:ln>
          <a:effectLst/>
        </p:spPr>
        <p:txBody>
          <a:bodyPr>
            <a:spAutoFit/>
          </a:bodyPr>
          <a:lstStyle/>
          <a:p>
            <a:pPr algn="ctr">
              <a:spcBef>
                <a:spcPct val="50000"/>
              </a:spcBef>
            </a:pPr>
            <a:fld id="{236A0DA3-B637-414C-A3F4-4B43BE6DDF8C}" type="slidenum">
              <a:rPr lang="en-US" sz="800">
                <a:solidFill>
                  <a:schemeClr val="tx2"/>
                </a:solidFill>
                <a:latin typeface="Calibri" pitchFamily="34" charset="0"/>
                <a:cs typeface="Calibri" pitchFamily="34" charset="0"/>
              </a:rPr>
              <a:pPr algn="ctr">
                <a:spcBef>
                  <a:spcPct val="50000"/>
                </a:spcBef>
              </a:pPr>
              <a:t>‹#›</a:t>
            </a:fld>
            <a:endParaRPr lang="en-US" sz="800" dirty="0">
              <a:solidFill>
                <a:schemeClr val="tx2"/>
              </a:solidFill>
              <a:latin typeface="Calibri" pitchFamily="34" charset="0"/>
              <a:cs typeface="Calibri" pitchFamily="34" charset="0"/>
            </a:endParaRPr>
          </a:p>
        </p:txBody>
      </p:sp>
      <p:pic>
        <p:nvPicPr>
          <p:cNvPr id="12" name="Picture 11" descr="CliftonLarsonAllen-Inside-02.png"/>
          <p:cNvPicPr>
            <a:picLocks noChangeAspect="1"/>
          </p:cNvPicPr>
          <p:nvPr/>
        </p:nvPicPr>
        <p:blipFill>
          <a:blip r:embed="rId12" cstate="print"/>
          <a:stretch>
            <a:fillRect/>
          </a:stretch>
        </p:blipFill>
        <p:spPr>
          <a:xfrm>
            <a:off x="7315200" y="6419124"/>
            <a:ext cx="1792076" cy="43887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rtl="0" eaLnBrk="1" fontAlgn="base" hangingPunct="1">
        <a:spcBef>
          <a:spcPct val="0"/>
        </a:spcBef>
        <a:spcAft>
          <a:spcPct val="0"/>
        </a:spcAft>
        <a:defRPr sz="3400" b="1">
          <a:solidFill>
            <a:schemeClr val="bg1"/>
          </a:solidFill>
          <a:latin typeface="Calibri" pitchFamily="34" charset="0"/>
          <a:ea typeface="+mj-ea"/>
          <a:cs typeface="Calibri" pitchFamily="34" charset="0"/>
        </a:defRPr>
      </a:lvl1pPr>
      <a:lvl2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2pPr>
      <a:lvl3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3pPr>
      <a:lvl4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4pPr>
      <a:lvl5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5pPr>
      <a:lvl6pPr marL="4572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6pPr>
      <a:lvl7pPr marL="9144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7pPr>
      <a:lvl8pPr marL="13716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8pPr>
      <a:lvl9pPr marL="18288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9pPr>
    </p:titleStyle>
    <p:bodyStyle>
      <a:lvl1pPr marL="342900" indent="-342900" algn="l" rtl="0" eaLnBrk="1" fontAlgn="base" hangingPunct="1">
        <a:spcBef>
          <a:spcPct val="20000"/>
        </a:spcBef>
        <a:spcAft>
          <a:spcPct val="0"/>
        </a:spcAft>
        <a:buChar char="•"/>
        <a:defRPr sz="2800">
          <a:solidFill>
            <a:schemeClr val="tx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400">
          <a:solidFill>
            <a:schemeClr val="tx1"/>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SzPct val="85000"/>
        <a:buFont typeface="Arial Narrow" pitchFamily="1" charset="0"/>
        <a:buChar char="◊"/>
        <a:defRPr sz="2000">
          <a:solidFill>
            <a:schemeClr val="tx1"/>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har char="•"/>
        <a:defRPr>
          <a:solidFill>
            <a:schemeClr val="tx1"/>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Font typeface="Arial" charset="0"/>
        <a:buChar char="–"/>
        <a:defRPr>
          <a:solidFill>
            <a:schemeClr val="tx1"/>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mailto:andrew.laflin@cliftonlarsonallen.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828800"/>
            <a:ext cx="5791200" cy="1905000"/>
          </a:xfrm>
        </p:spPr>
        <p:txBody>
          <a:bodyPr/>
          <a:lstStyle/>
          <a:p>
            <a:r>
              <a:rPr lang="en-US" sz="2500" dirty="0" smtClean="0"/>
              <a:t>THE RISKS AND PERILS OF OCCUPATIONAL </a:t>
            </a:r>
            <a:r>
              <a:rPr lang="en-US" sz="2500" dirty="0" smtClean="0"/>
              <a:t>FRAUD AT THE TAX COLLECTOR’S OFFICE</a:t>
            </a:r>
            <a:r>
              <a:rPr lang="en-US" sz="2500" dirty="0" smtClean="0"/>
              <a:t/>
            </a:r>
            <a:br>
              <a:rPr lang="en-US" sz="2500" dirty="0" smtClean="0"/>
            </a:br>
            <a:r>
              <a:rPr lang="en-US" sz="2500" dirty="0" smtClean="0"/>
              <a:t/>
            </a:r>
            <a:br>
              <a:rPr lang="en-US" sz="2500" dirty="0" smtClean="0"/>
            </a:br>
            <a:r>
              <a:rPr lang="en-US" sz="2500" dirty="0" smtClean="0"/>
              <a:t>Florida Tax Collectors  Fall Education Forum 2012</a:t>
            </a:r>
            <a:endParaRPr lang="en-US" sz="2500" dirty="0"/>
          </a:p>
        </p:txBody>
      </p:sp>
      <p:sp>
        <p:nvSpPr>
          <p:cNvPr id="3" name="Subtitle 2"/>
          <p:cNvSpPr>
            <a:spLocks noGrp="1"/>
          </p:cNvSpPr>
          <p:nvPr>
            <p:ph type="subTitle" idx="1"/>
          </p:nvPr>
        </p:nvSpPr>
        <p:spPr>
          <a:xfrm>
            <a:off x="304800" y="3962400"/>
            <a:ext cx="8382000" cy="1600200"/>
          </a:xfrm>
        </p:spPr>
        <p:txBody>
          <a:bodyPr/>
          <a:lstStyle/>
          <a:p>
            <a:r>
              <a:rPr lang="en-US" sz="2400" dirty="0" smtClean="0"/>
              <a:t>By</a:t>
            </a:r>
          </a:p>
          <a:p>
            <a:r>
              <a:rPr lang="en-US" sz="2400" dirty="0" smtClean="0"/>
              <a:t>Andrew Laflin, </a:t>
            </a:r>
            <a:r>
              <a:rPr lang="en-US" sz="2400" dirty="0" smtClean="0"/>
              <a:t>CPA</a:t>
            </a:r>
            <a:endParaRPr lang="en-US" sz="2400" dirty="0" smtClean="0"/>
          </a:p>
          <a:p>
            <a:r>
              <a:rPr lang="en-US" sz="2400" dirty="0" smtClean="0"/>
              <a:t>Manager</a:t>
            </a:r>
            <a:endParaRPr lang="en-US" sz="2400" dirty="0" smtClean="0"/>
          </a:p>
          <a:p>
            <a:r>
              <a:rPr lang="en-US" sz="2400" dirty="0" err="1" smtClean="0"/>
              <a:t>CliftonLarsonAllen</a:t>
            </a:r>
            <a:r>
              <a:rPr lang="en-US" sz="2400" dirty="0" smtClean="0"/>
              <a:t> </a:t>
            </a:r>
            <a:r>
              <a:rPr lang="en-US" sz="2400" dirty="0" smtClean="0"/>
              <a:t>LLP</a:t>
            </a:r>
            <a:endParaRPr lang="en-US" sz="2400"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 Wash Example, Cont.</a:t>
            </a:r>
            <a:endParaRPr lang="en-US" dirty="0"/>
          </a:p>
        </p:txBody>
      </p:sp>
      <p:sp>
        <p:nvSpPr>
          <p:cNvPr id="4" name="Content Placeholder 3"/>
          <p:cNvSpPr>
            <a:spLocks noGrp="1"/>
          </p:cNvSpPr>
          <p:nvPr>
            <p:ph idx="1"/>
          </p:nvPr>
        </p:nvSpPr>
        <p:spPr/>
        <p:txBody>
          <a:bodyPr/>
          <a:lstStyle/>
          <a:p>
            <a:endParaRPr lang="en-US" b="1" dirty="0" smtClean="0"/>
          </a:p>
          <a:p>
            <a:endParaRPr lang="en-US" b="1" dirty="0" smtClean="0"/>
          </a:p>
          <a:p>
            <a:pPr algn="ctr">
              <a:buNone/>
            </a:pPr>
            <a:r>
              <a:rPr lang="en-US" sz="4600" b="1" dirty="0" smtClean="0"/>
              <a:t>This </a:t>
            </a:r>
            <a:r>
              <a:rPr lang="en-US" sz="4600" b="1" dirty="0" smtClean="0"/>
              <a:t>gives a new twist to the term "nest egg".</a:t>
            </a:r>
            <a:endParaRPr lang="en-US" sz="4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 Wash Example, Cont.</a:t>
            </a:r>
            <a:endParaRPr lang="en-US" dirty="0"/>
          </a:p>
        </p:txBody>
      </p:sp>
      <p:sp>
        <p:nvSpPr>
          <p:cNvPr id="4" name="Content Placeholder 3"/>
          <p:cNvSpPr>
            <a:spLocks noGrp="1"/>
          </p:cNvSpPr>
          <p:nvPr>
            <p:ph idx="1"/>
          </p:nvPr>
        </p:nvSpPr>
        <p:spPr/>
        <p:txBody>
          <a:bodyPr/>
          <a:lstStyle/>
          <a:p>
            <a:endParaRPr lang="en-US" b="1" dirty="0" smtClean="0"/>
          </a:p>
          <a:p>
            <a:endParaRPr lang="en-US" b="1" dirty="0" smtClean="0"/>
          </a:p>
          <a:p>
            <a:pPr algn="ctr">
              <a:buNone/>
            </a:pPr>
            <a:r>
              <a:rPr lang="en-US" sz="4800" b="1" dirty="0" smtClean="0"/>
              <a:t>And to think the phrase </a:t>
            </a:r>
            <a:r>
              <a:rPr lang="en-US" sz="4800" b="1" dirty="0" smtClean="0"/>
              <a:t>“bird brain” </a:t>
            </a:r>
            <a:r>
              <a:rPr lang="en-US" sz="4800" b="1" dirty="0" smtClean="0"/>
              <a:t>is associated with being dumb. </a:t>
            </a:r>
            <a:endParaRPr lang="en-US" sz="4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endParaRPr lang="en-US" dirty="0" smtClean="0"/>
          </a:p>
          <a:p>
            <a:pPr algn="ctr"/>
            <a:endParaRPr lang="en-US" dirty="0" smtClean="0"/>
          </a:p>
          <a:p>
            <a:pPr algn="ctr"/>
            <a:endParaRPr lang="en-US" dirty="0" smtClean="0"/>
          </a:p>
          <a:p>
            <a:pPr algn="ctr"/>
            <a:endParaRPr lang="en-US" dirty="0" smtClean="0"/>
          </a:p>
          <a:p>
            <a:pPr algn="ctr">
              <a:buNone/>
            </a:pPr>
            <a:r>
              <a:rPr lang="en-US" dirty="0" smtClean="0"/>
              <a:t>COSO Framework</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lstStyle/>
          <a:p>
            <a:pPr algn="just">
              <a:tabLst>
                <a:tab pos="1828800" algn="l"/>
              </a:tabLst>
            </a:pPr>
            <a:r>
              <a:rPr lang="en-US" sz="2400" dirty="0" smtClean="0"/>
              <a:t>The Committee of Sponsoring Organizations of the </a:t>
            </a:r>
            <a:r>
              <a:rPr lang="en-US" sz="2400" dirty="0" err="1" smtClean="0"/>
              <a:t>Treadway</a:t>
            </a:r>
            <a:r>
              <a:rPr lang="en-US" sz="2400" dirty="0" smtClean="0"/>
              <a:t> Commission (COSO) </a:t>
            </a:r>
            <a:r>
              <a:rPr lang="en-US" sz="2400" i="1" dirty="0" smtClean="0"/>
              <a:t>Framework</a:t>
            </a:r>
            <a:r>
              <a:rPr lang="en-US" sz="2400" dirty="0" smtClean="0"/>
              <a:t> defined internal control as follows:</a:t>
            </a:r>
            <a:br>
              <a:rPr lang="en-US" sz="2400" dirty="0" smtClean="0"/>
            </a:br>
            <a:r>
              <a:rPr lang="en-US" sz="2400" dirty="0" smtClean="0"/>
              <a:t/>
            </a:r>
            <a:br>
              <a:rPr lang="en-US" sz="2400" dirty="0" smtClean="0"/>
            </a:br>
            <a:r>
              <a:rPr lang="en-US" sz="2400" i="1" dirty="0" smtClean="0"/>
              <a:t>Internal control is a process, effected by an entity's board of directors, management, and other personnel, designed to provide reasonable assurance regarding the achievement of objectives in the following categories:</a:t>
            </a:r>
          </a:p>
          <a:p>
            <a:pPr algn="just">
              <a:buNone/>
              <a:tabLst>
                <a:tab pos="1828800" algn="l"/>
              </a:tabLst>
            </a:pPr>
            <a:endParaRPr lang="en-US" sz="1600" i="1" dirty="0" smtClean="0"/>
          </a:p>
          <a:p>
            <a:pPr lvl="1">
              <a:tabLst>
                <a:tab pos="1828800" algn="l"/>
              </a:tabLst>
            </a:pPr>
            <a:r>
              <a:rPr lang="en-US" i="1" dirty="0" smtClean="0"/>
              <a:t>Effectiveness and efficiency of operations</a:t>
            </a:r>
          </a:p>
          <a:p>
            <a:pPr lvl="1">
              <a:tabLst>
                <a:tab pos="1828800" algn="l"/>
              </a:tabLst>
            </a:pPr>
            <a:r>
              <a:rPr lang="en-US" i="1" dirty="0" smtClean="0"/>
              <a:t>Reliability of financial reporting</a:t>
            </a:r>
          </a:p>
          <a:p>
            <a:pPr lvl="1">
              <a:tabLst>
                <a:tab pos="1828800" algn="l"/>
              </a:tabLst>
            </a:pPr>
            <a:r>
              <a:rPr lang="en-US" i="1" dirty="0" smtClean="0"/>
              <a:t>Compliance with applicable laws and regulations</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COSO Updates</a:t>
            </a:r>
            <a:endParaRPr lang="en-US" dirty="0"/>
          </a:p>
        </p:txBody>
      </p:sp>
      <p:sp>
        <p:nvSpPr>
          <p:cNvPr id="3" name="Content Placeholder 2"/>
          <p:cNvSpPr>
            <a:spLocks noGrp="1"/>
          </p:cNvSpPr>
          <p:nvPr>
            <p:ph idx="1"/>
          </p:nvPr>
        </p:nvSpPr>
        <p:spPr/>
        <p:txBody>
          <a:bodyPr/>
          <a:lstStyle/>
          <a:p>
            <a:r>
              <a:rPr lang="en-US" dirty="0" smtClean="0"/>
              <a:t>COSO has released an exposure draft in December 2011 to update its 1992 internal control framework.</a:t>
            </a:r>
          </a:p>
          <a:p>
            <a:r>
              <a:rPr lang="en-US" dirty="0" smtClean="0"/>
              <a:t>Final framework is scheduled for release late in 2012.</a:t>
            </a:r>
          </a:p>
          <a:p>
            <a:r>
              <a:rPr lang="en-US" dirty="0" smtClean="0"/>
              <a:t>Exposure draft updates the framework for globalization, technological advancements and new business models, and provides examples to aid application.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COSO Updates, cont.</a:t>
            </a:r>
            <a:endParaRPr lang="en-US" dirty="0"/>
          </a:p>
        </p:txBody>
      </p:sp>
      <p:sp>
        <p:nvSpPr>
          <p:cNvPr id="3" name="Content Placeholder 2"/>
          <p:cNvSpPr>
            <a:spLocks noGrp="1"/>
          </p:cNvSpPr>
          <p:nvPr>
            <p:ph idx="1"/>
          </p:nvPr>
        </p:nvSpPr>
        <p:spPr/>
        <p:txBody>
          <a:bodyPr/>
          <a:lstStyle/>
          <a:p>
            <a:r>
              <a:rPr lang="en-US" dirty="0" smtClean="0"/>
              <a:t>The original five components of the framework – control environment, risk assessment, control activities, information and communications, and monitoring activities – remain the same.</a:t>
            </a:r>
          </a:p>
          <a:p>
            <a:r>
              <a:rPr lang="en-US" dirty="0" smtClean="0"/>
              <a:t>New to the framework are 17 principles across the five components of internal control.  Each principle also is described with specific attributes in the framework.</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Components of the COSO Framework</a:t>
            </a:r>
            <a:endParaRPr lang="en-US" dirty="0"/>
          </a:p>
        </p:txBody>
      </p:sp>
      <p:sp>
        <p:nvSpPr>
          <p:cNvPr id="3" name="Content Placeholder 2"/>
          <p:cNvSpPr>
            <a:spLocks noGrp="1"/>
          </p:cNvSpPr>
          <p:nvPr>
            <p:ph idx="1"/>
          </p:nvPr>
        </p:nvSpPr>
        <p:spPr/>
        <p:txBody>
          <a:bodyPr/>
          <a:lstStyle/>
          <a:p>
            <a:r>
              <a:rPr lang="en-US" sz="1900" b="1" dirty="0" smtClean="0"/>
              <a:t>Control Environment: </a:t>
            </a:r>
            <a:r>
              <a:rPr lang="en-US" sz="1900" dirty="0" smtClean="0"/>
              <a:t>This is the foundation for all other components of internal control, providing discipline, process and structure as established by the board and senior management.</a:t>
            </a:r>
          </a:p>
          <a:p>
            <a:r>
              <a:rPr lang="en-US" sz="1900" b="1" dirty="0" smtClean="0"/>
              <a:t>Risk Assessment: </a:t>
            </a:r>
            <a:r>
              <a:rPr lang="en-US" sz="1900" dirty="0" smtClean="0"/>
              <a:t>The basis for how risks should be managed involves a dynamic process. Management must consider possible changes in the external environment and within the business that may be obstacles to its objectives.</a:t>
            </a:r>
          </a:p>
          <a:p>
            <a:r>
              <a:rPr lang="en-US" sz="1900" b="1" dirty="0" smtClean="0"/>
              <a:t>Control Activities: </a:t>
            </a:r>
            <a:r>
              <a:rPr lang="en-US" sz="1900" dirty="0" smtClean="0"/>
              <a:t>These are established to help ensure management’s directives to mitigate risks get carried out. Control activities are performed at all levels and at various stages within the business process and over technology</a:t>
            </a:r>
          </a:p>
          <a:p>
            <a:r>
              <a:rPr lang="en-US" sz="1900" b="1" dirty="0" smtClean="0"/>
              <a:t>Information and Communication: </a:t>
            </a:r>
            <a:r>
              <a:rPr lang="en-US" sz="1900" dirty="0" smtClean="0"/>
              <a:t>Communication must occur internally and externally to provide information needed to carry out day-to-day internal control activities. All personnel must understand their responsibilities.</a:t>
            </a:r>
          </a:p>
          <a:p>
            <a:r>
              <a:rPr lang="en-US" sz="1900" b="1" dirty="0" smtClean="0"/>
              <a:t>Monitoring Activities:  </a:t>
            </a:r>
            <a:r>
              <a:rPr lang="en-US" sz="1900" dirty="0" smtClean="0"/>
              <a:t>Evaluations ascertain whether each component of internal control is present and functioning. Deficiencies are communicated in a timely manner, with serious matters reported to senior management and the board.</a:t>
            </a:r>
            <a:endParaRPr lang="en-US" sz="19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 Principles – Control Environment </a:t>
            </a:r>
            <a:endParaRPr lang="en-US" dirty="0"/>
          </a:p>
        </p:txBody>
      </p:sp>
      <p:sp>
        <p:nvSpPr>
          <p:cNvPr id="3" name="Content Placeholder 2"/>
          <p:cNvSpPr>
            <a:spLocks noGrp="1"/>
          </p:cNvSpPr>
          <p:nvPr>
            <p:ph idx="1"/>
          </p:nvPr>
        </p:nvSpPr>
        <p:spPr/>
        <p:txBody>
          <a:bodyPr/>
          <a:lstStyle/>
          <a:p>
            <a:r>
              <a:rPr lang="en-US" sz="2700" dirty="0" smtClean="0"/>
              <a:t>Commitment to integrity and ethics. </a:t>
            </a:r>
          </a:p>
          <a:p>
            <a:r>
              <a:rPr lang="en-US" sz="2700" dirty="0" smtClean="0"/>
              <a:t>Oversight for internal control by the board of directors, independent of management. </a:t>
            </a:r>
          </a:p>
          <a:p>
            <a:r>
              <a:rPr lang="en-US" sz="2700" dirty="0" smtClean="0"/>
              <a:t>Structures, reporting lines and appropriate responsibilities in the pursuit of objectives established by management and overseen by the board. </a:t>
            </a:r>
          </a:p>
          <a:p>
            <a:r>
              <a:rPr lang="en-US" sz="2700" dirty="0" smtClean="0"/>
              <a:t>A commitment to attract, develop and retain competent individuals in alignment with objectives. </a:t>
            </a:r>
          </a:p>
          <a:p>
            <a:r>
              <a:rPr lang="en-US" sz="2700" dirty="0" smtClean="0"/>
              <a:t>Holding individuals accountable for their internal control responsibilities in pursuit of objectives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 Principles, Cont. – Risk Assessment</a:t>
            </a:r>
            <a:endParaRPr lang="en-US" dirty="0"/>
          </a:p>
        </p:txBody>
      </p:sp>
      <p:sp>
        <p:nvSpPr>
          <p:cNvPr id="3" name="Content Placeholder 2"/>
          <p:cNvSpPr>
            <a:spLocks noGrp="1"/>
          </p:cNvSpPr>
          <p:nvPr>
            <p:ph idx="1"/>
          </p:nvPr>
        </p:nvSpPr>
        <p:spPr/>
        <p:txBody>
          <a:bodyPr/>
          <a:lstStyle/>
          <a:p>
            <a:r>
              <a:rPr lang="en-US" dirty="0" smtClean="0"/>
              <a:t>Specifying objectives clearly enough for risks to be identified and assessed. </a:t>
            </a:r>
          </a:p>
          <a:p>
            <a:r>
              <a:rPr lang="en-US" dirty="0" smtClean="0"/>
              <a:t>Identifying and analyzing risks in order to determine how they should be managed. </a:t>
            </a:r>
          </a:p>
          <a:p>
            <a:r>
              <a:rPr lang="en-US" dirty="0" smtClean="0"/>
              <a:t>Considering the potential of fraud. </a:t>
            </a:r>
          </a:p>
          <a:p>
            <a:r>
              <a:rPr lang="en-US" dirty="0" smtClean="0"/>
              <a:t>Identifying and assessing changes that could significantly impact the system of internal control.</a:t>
            </a:r>
          </a:p>
          <a:p>
            <a:pPr>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 Principles, Cont. – Control Activities</a:t>
            </a:r>
            <a:endParaRPr lang="en-US" dirty="0"/>
          </a:p>
        </p:txBody>
      </p:sp>
      <p:sp>
        <p:nvSpPr>
          <p:cNvPr id="3" name="Content Placeholder 2"/>
          <p:cNvSpPr>
            <a:spLocks noGrp="1"/>
          </p:cNvSpPr>
          <p:nvPr>
            <p:ph idx="1"/>
          </p:nvPr>
        </p:nvSpPr>
        <p:spPr/>
        <p:txBody>
          <a:bodyPr/>
          <a:lstStyle/>
          <a:p>
            <a:r>
              <a:rPr lang="en-US" dirty="0" smtClean="0"/>
              <a:t>Selecting and developing controls that help mitigate risks to an acceptable level. </a:t>
            </a:r>
          </a:p>
          <a:p>
            <a:r>
              <a:rPr lang="en-US" dirty="0" smtClean="0"/>
              <a:t>Selecting and developing general control activities over technology. </a:t>
            </a:r>
          </a:p>
          <a:p>
            <a:r>
              <a:rPr lang="en-US" dirty="0" smtClean="0"/>
              <a:t>Deploying control activities as specified in policies and relevant procedures</a:t>
            </a:r>
          </a:p>
          <a:p>
            <a:pP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pPr>
              <a:lnSpc>
                <a:spcPct val="90000"/>
              </a:lnSpc>
              <a:buNone/>
            </a:pPr>
            <a:r>
              <a:rPr lang="en-US" sz="2200" dirty="0" smtClean="0"/>
              <a:t>At the end of this session, you will be able to:</a:t>
            </a:r>
          </a:p>
          <a:p>
            <a:pPr>
              <a:lnSpc>
                <a:spcPct val="90000"/>
              </a:lnSpc>
              <a:buNone/>
            </a:pPr>
            <a:endParaRPr lang="en-US" sz="2200" dirty="0" smtClean="0"/>
          </a:p>
          <a:p>
            <a:pPr>
              <a:lnSpc>
                <a:spcPct val="90000"/>
              </a:lnSpc>
            </a:pPr>
            <a:r>
              <a:rPr lang="en-US" sz="2200" dirty="0" smtClean="0"/>
              <a:t>Understand the latest fraud risks affecting </a:t>
            </a:r>
            <a:r>
              <a:rPr lang="en-US" sz="2200" dirty="0" smtClean="0"/>
              <a:t>tax collector operations</a:t>
            </a:r>
            <a:endParaRPr lang="en-US" sz="2200" dirty="0" smtClean="0"/>
          </a:p>
          <a:p>
            <a:pPr>
              <a:lnSpc>
                <a:spcPct val="90000"/>
              </a:lnSpc>
            </a:pPr>
            <a:r>
              <a:rPr lang="en-US" sz="2200" dirty="0" smtClean="0"/>
              <a:t>Be aware of the impact fraud has on your organization</a:t>
            </a:r>
          </a:p>
          <a:p>
            <a:pPr>
              <a:lnSpc>
                <a:spcPct val="90000"/>
              </a:lnSpc>
            </a:pPr>
            <a:r>
              <a:rPr lang="en-US" sz="2200" dirty="0" smtClean="0"/>
              <a:t>Identify methods that will help mitigate your fraud risks</a:t>
            </a:r>
          </a:p>
          <a:p>
            <a:pPr>
              <a:lnSpc>
                <a:spcPct val="90000"/>
              </a:lnSpc>
            </a:pPr>
            <a:r>
              <a:rPr lang="en-US" sz="2200" dirty="0" smtClean="0"/>
              <a:t>Understand your responsibilities relating to fraud prevention and detection</a:t>
            </a:r>
            <a:r>
              <a:rPr lang="en-US" sz="2200" dirty="0" smtClean="0"/>
              <a:t>.</a:t>
            </a:r>
          </a:p>
          <a:p>
            <a:pPr>
              <a:lnSpc>
                <a:spcPct val="90000"/>
              </a:lnSpc>
              <a:buNone/>
            </a:pPr>
            <a:endParaRPr lang="en-US" sz="2200" dirty="0" smtClean="0"/>
          </a:p>
          <a:p>
            <a:pPr>
              <a:lnSpc>
                <a:spcPct val="90000"/>
              </a:lnSpc>
              <a:buNone/>
            </a:pPr>
            <a:r>
              <a:rPr lang="en-US" sz="2200" b="1" dirty="0" smtClean="0">
                <a:solidFill>
                  <a:srgbClr val="FF0000"/>
                </a:solidFill>
              </a:rPr>
              <a:t>How ‘big’ is Fraud? Estimated $2.9 Trillion Worldwide*</a:t>
            </a:r>
            <a:endParaRPr lang="en-US" b="1" dirty="0" smtClean="0">
              <a:solidFill>
                <a:schemeClr val="bg2"/>
              </a:solidFill>
            </a:endParaRPr>
          </a:p>
          <a:p>
            <a:pPr>
              <a:lnSpc>
                <a:spcPct val="90000"/>
              </a:lnSpc>
              <a:spcBef>
                <a:spcPct val="0"/>
              </a:spcBef>
              <a:buFontTx/>
              <a:buNone/>
            </a:pPr>
            <a:r>
              <a:rPr lang="en-US" sz="1400" i="1" dirty="0" smtClean="0"/>
              <a:t>				* Source – 2010 Report to the Nation on Occupational Fraud and Abuse</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 Principles, Cont. – Information &amp; Communication</a:t>
            </a:r>
            <a:endParaRPr lang="en-US" dirty="0"/>
          </a:p>
        </p:txBody>
      </p:sp>
      <p:sp>
        <p:nvSpPr>
          <p:cNvPr id="3" name="Content Placeholder 2"/>
          <p:cNvSpPr>
            <a:spLocks noGrp="1"/>
          </p:cNvSpPr>
          <p:nvPr>
            <p:ph idx="1"/>
          </p:nvPr>
        </p:nvSpPr>
        <p:spPr/>
        <p:txBody>
          <a:bodyPr/>
          <a:lstStyle/>
          <a:p>
            <a:r>
              <a:rPr lang="en-US" dirty="0" smtClean="0"/>
              <a:t>Obtaining or generating relevant, high-quality information to support internal control. </a:t>
            </a:r>
          </a:p>
          <a:p>
            <a:r>
              <a:rPr lang="en-US" dirty="0" smtClean="0"/>
              <a:t>Internally communicating information, including objectives and responsibilities, necessary to support the other components of internal control. </a:t>
            </a:r>
          </a:p>
          <a:p>
            <a:r>
              <a:rPr lang="en-US" dirty="0" smtClean="0"/>
              <a:t>Communicating relevant internal control matters to external parties</a:t>
            </a:r>
          </a:p>
          <a:p>
            <a:pPr>
              <a:buNone/>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 Principles, Cont. - Monitoring Activities</a:t>
            </a:r>
            <a:endParaRPr lang="en-US" dirty="0"/>
          </a:p>
        </p:txBody>
      </p:sp>
      <p:sp>
        <p:nvSpPr>
          <p:cNvPr id="3" name="Content Placeholder 2"/>
          <p:cNvSpPr>
            <a:spLocks noGrp="1"/>
          </p:cNvSpPr>
          <p:nvPr>
            <p:ph idx="1"/>
          </p:nvPr>
        </p:nvSpPr>
        <p:spPr/>
        <p:txBody>
          <a:bodyPr/>
          <a:lstStyle/>
          <a:p>
            <a:r>
              <a:rPr lang="en-US" dirty="0" smtClean="0"/>
              <a:t>Selecting, developing and performing ongoing or separate evaluations of the components of internal control. </a:t>
            </a:r>
          </a:p>
          <a:p>
            <a:r>
              <a:rPr lang="en-US" dirty="0" smtClean="0"/>
              <a:t>Evaluating and communicating deficiencies to those responsible for corrective action, including senior management and the board of directors, where appropriate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r>
              <a:rPr lang="en-US" dirty="0" smtClean="0"/>
              <a:t>Good People [sometimes] Make Bad Choices</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Occupational Fraud</a:t>
            </a:r>
            <a:endParaRPr lang="en-US" dirty="0"/>
          </a:p>
        </p:txBody>
      </p:sp>
      <p:sp>
        <p:nvSpPr>
          <p:cNvPr id="3" name="Content Placeholder 2"/>
          <p:cNvSpPr>
            <a:spLocks noGrp="1"/>
          </p:cNvSpPr>
          <p:nvPr>
            <p:ph idx="1"/>
          </p:nvPr>
        </p:nvSpPr>
        <p:spPr/>
        <p:txBody>
          <a:bodyPr/>
          <a:lstStyle/>
          <a:p>
            <a:pPr>
              <a:lnSpc>
                <a:spcPct val="90000"/>
              </a:lnSpc>
              <a:buNone/>
            </a:pPr>
            <a:r>
              <a:rPr lang="en-US" dirty="0" smtClean="0"/>
              <a:t>Presentation Focus: </a:t>
            </a:r>
            <a:r>
              <a:rPr lang="en-US" b="1" dirty="0" smtClean="0"/>
              <a:t>Occupational Fraud</a:t>
            </a:r>
          </a:p>
          <a:p>
            <a:pPr>
              <a:lnSpc>
                <a:spcPct val="90000"/>
              </a:lnSpc>
              <a:buNone/>
            </a:pPr>
            <a:r>
              <a:rPr lang="en-US" dirty="0" smtClean="0"/>
              <a:t>	</a:t>
            </a:r>
          </a:p>
          <a:p>
            <a:pPr>
              <a:lnSpc>
                <a:spcPct val="90000"/>
              </a:lnSpc>
              <a:buNone/>
            </a:pPr>
            <a:r>
              <a:rPr lang="en-US" dirty="0" smtClean="0"/>
              <a:t>Definition: The use of one’s occupation for personal enrichment through the deliberate misuse or misapplication of the employing organization’s resources or assets.</a:t>
            </a:r>
          </a:p>
          <a:p>
            <a:pPr>
              <a:lnSpc>
                <a:spcPct val="90000"/>
              </a:lnSpc>
              <a:buNone/>
            </a:pPr>
            <a:endParaRPr lang="en-US" dirty="0" smtClean="0"/>
          </a:p>
          <a:p>
            <a:pPr>
              <a:lnSpc>
                <a:spcPct val="90000"/>
              </a:lnSpc>
              <a:buNone/>
            </a:pPr>
            <a:r>
              <a:rPr lang="en-US" b="1" dirty="0" smtClean="0"/>
              <a:t>Occupational Fraud is far and away the largest source of fraud loss</a:t>
            </a:r>
          </a:p>
          <a:p>
            <a:pPr>
              <a:lnSpc>
                <a:spcPct val="90000"/>
              </a:lnSpc>
              <a:buNone/>
            </a:pPr>
            <a:endParaRPr lang="en-US" dirty="0" smtClean="0"/>
          </a:p>
          <a:p>
            <a:pPr>
              <a:lnSpc>
                <a:spcPct val="90000"/>
              </a:lnSpc>
              <a:spcBef>
                <a:spcPct val="0"/>
              </a:spcBef>
              <a:buFontTx/>
              <a:buNone/>
            </a:pPr>
            <a:r>
              <a:rPr lang="en-US" sz="1400" i="1" dirty="0" smtClean="0"/>
              <a:t>Source – 2010 Report to the Nation on Occupational Fraud and Abuse</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Fraud Triangle</a:t>
            </a:r>
            <a:endParaRPr lang="en-US" dirty="0"/>
          </a:p>
        </p:txBody>
      </p:sp>
      <p:sp>
        <p:nvSpPr>
          <p:cNvPr id="9" name="Content Placeholder 8"/>
          <p:cNvSpPr>
            <a:spLocks noGrp="1"/>
          </p:cNvSpPr>
          <p:nvPr>
            <p:ph sz="half" idx="2"/>
          </p:nvPr>
        </p:nvSpPr>
        <p:spPr>
          <a:xfrm>
            <a:off x="457200" y="1371600"/>
            <a:ext cx="4040188" cy="3951288"/>
          </a:xfrm>
        </p:spPr>
        <p:txBody>
          <a:bodyPr/>
          <a:lstStyle/>
          <a:p>
            <a:pPr>
              <a:buNone/>
            </a:pPr>
            <a:r>
              <a:rPr lang="en-US" sz="2800" b="1" dirty="0" smtClean="0"/>
              <a:t>Fraud Triangle</a:t>
            </a:r>
          </a:p>
          <a:p>
            <a:r>
              <a:rPr lang="en-US" dirty="0" smtClean="0"/>
              <a:t>Incentives / pressure to commit fraud</a:t>
            </a:r>
          </a:p>
          <a:p>
            <a:r>
              <a:rPr lang="en-US" dirty="0" smtClean="0"/>
              <a:t>Attitudes / rationalizations</a:t>
            </a:r>
          </a:p>
          <a:p>
            <a:r>
              <a:rPr lang="en-US" dirty="0" smtClean="0"/>
              <a:t>Opportunities to commit fraud</a:t>
            </a:r>
          </a:p>
        </p:txBody>
      </p:sp>
      <p:pic>
        <p:nvPicPr>
          <p:cNvPr id="12" name="Picture 4" descr="Fraud Triangle"/>
          <p:cNvPicPr>
            <a:picLocks noGrp="1" noChangeAspect="1" noChangeArrowheads="1"/>
          </p:cNvPicPr>
          <p:nvPr>
            <p:ph sz="quarter" idx="4"/>
          </p:nvPr>
        </p:nvPicPr>
        <p:blipFill>
          <a:blip r:embed="rId2" cstate="print"/>
          <a:srcRect/>
          <a:stretch>
            <a:fillRect/>
          </a:stretch>
        </p:blipFill>
        <p:spPr>
          <a:xfrm>
            <a:off x="4648200" y="1447800"/>
            <a:ext cx="3838575" cy="2295525"/>
          </a:xfrm>
          <a:noFill/>
        </p:spPr>
      </p:pic>
      <p:sp>
        <p:nvSpPr>
          <p:cNvPr id="13" name="Rectangle 12"/>
          <p:cNvSpPr/>
          <p:nvPr/>
        </p:nvSpPr>
        <p:spPr>
          <a:xfrm>
            <a:off x="914400" y="4495801"/>
            <a:ext cx="7620000" cy="646331"/>
          </a:xfrm>
          <a:prstGeom prst="rect">
            <a:avLst/>
          </a:prstGeom>
        </p:spPr>
        <p:txBody>
          <a:bodyPr wrap="square">
            <a:spAutoFit/>
          </a:bodyPr>
          <a:lstStyle/>
          <a:p>
            <a:r>
              <a:rPr lang="en-US" b="1" dirty="0" smtClean="0"/>
              <a:t>Most frauds occur over long time horizons – Approx. 1-2 years median time from start to detection.</a:t>
            </a:r>
            <a:endParaRPr lang="en-US"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Who Commits Fraud (All Industries)?</a:t>
            </a:r>
            <a:endParaRPr lang="en-US" dirty="0"/>
          </a:p>
        </p:txBody>
      </p:sp>
      <p:sp>
        <p:nvSpPr>
          <p:cNvPr id="8" name="Content Placeholder 7"/>
          <p:cNvSpPr>
            <a:spLocks noGrp="1"/>
          </p:cNvSpPr>
          <p:nvPr>
            <p:ph idx="1"/>
          </p:nvPr>
        </p:nvSpPr>
        <p:spPr/>
        <p:txBody>
          <a:bodyPr/>
          <a:lstStyle/>
          <a:p>
            <a:r>
              <a:rPr lang="en-US" dirty="0" smtClean="0"/>
              <a:t>Male or female?</a:t>
            </a:r>
          </a:p>
          <a:p>
            <a:endParaRPr lang="en-US" dirty="0" smtClean="0"/>
          </a:p>
          <a:p>
            <a:r>
              <a:rPr lang="en-US" dirty="0" smtClean="0"/>
              <a:t>Over 40 or under 40?</a:t>
            </a:r>
          </a:p>
          <a:p>
            <a:endParaRPr lang="en-US" dirty="0" smtClean="0"/>
          </a:p>
          <a:p>
            <a:r>
              <a:rPr lang="en-US" dirty="0" smtClean="0"/>
              <a:t>Employees, managers, or executives?</a:t>
            </a:r>
          </a:p>
          <a:p>
            <a:endParaRPr lang="en-US" dirty="0" smtClean="0"/>
          </a:p>
          <a:p>
            <a:r>
              <a:rPr lang="en-US" dirty="0" smtClean="0"/>
              <a:t>Income under $100,000 or over $100,000?</a:t>
            </a:r>
          </a:p>
          <a:p>
            <a:endParaRPr lang="en-US" dirty="0" smtClean="0"/>
          </a:p>
          <a:p>
            <a:r>
              <a:rPr lang="en-US" dirty="0" smtClean="0"/>
              <a:t>High school graduate and some college, bachelor’s degree, or post-graduate degree?</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Frauds and Frequency by Industry</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81000" y="1295400"/>
            <a:ext cx="8323052" cy="5180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Frauds and Frequency</a:t>
            </a:r>
            <a:endParaRPr lang="en-US" dirty="0"/>
          </a:p>
        </p:txBody>
      </p:sp>
      <p:sp>
        <p:nvSpPr>
          <p:cNvPr id="5" name="Rectangle 3"/>
          <p:cNvSpPr>
            <a:spLocks noChangeArrowheads="1"/>
          </p:cNvSpPr>
          <p:nvPr/>
        </p:nvSpPr>
        <p:spPr bwMode="auto">
          <a:xfrm>
            <a:off x="3886200" y="6019800"/>
            <a:ext cx="5181600" cy="276999"/>
          </a:xfrm>
          <a:prstGeom prst="rect">
            <a:avLst/>
          </a:prstGeom>
          <a:noFill/>
          <a:ln w="9525">
            <a:noFill/>
            <a:miter lim="800000"/>
            <a:headEnd/>
            <a:tailEnd/>
          </a:ln>
        </p:spPr>
        <p:txBody>
          <a:bodyPr wrap="square">
            <a:spAutoFit/>
          </a:bodyPr>
          <a:lstStyle/>
          <a:p>
            <a:r>
              <a:rPr lang="en-US" i="1" baseline="-25000" dirty="0"/>
              <a:t>Source – 2010 Report to the Nation on Occupational Fraud and Abuse</a:t>
            </a:r>
          </a:p>
        </p:txBody>
      </p:sp>
      <p:pic>
        <p:nvPicPr>
          <p:cNvPr id="7" name="Picture 2"/>
          <p:cNvPicPr>
            <a:picLocks noGrp="1" noChangeAspect="1" noChangeArrowheads="1"/>
          </p:cNvPicPr>
          <p:nvPr>
            <p:ph idx="1"/>
          </p:nvPr>
        </p:nvPicPr>
        <p:blipFill>
          <a:blip r:embed="rId2" cstate="print"/>
          <a:srcRect/>
          <a:stretch>
            <a:fillRect/>
          </a:stretch>
        </p:blipFill>
        <p:spPr bwMode="auto">
          <a:xfrm>
            <a:off x="609600" y="1371599"/>
            <a:ext cx="7792721" cy="44958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Fraud Varies by Industry and Organization Size</a:t>
            </a:r>
            <a:endParaRPr lang="en-US" sz="3200" dirty="0"/>
          </a:p>
        </p:txBody>
      </p:sp>
      <p:sp>
        <p:nvSpPr>
          <p:cNvPr id="3" name="Content Placeholder 2"/>
          <p:cNvSpPr>
            <a:spLocks noGrp="1"/>
          </p:cNvSpPr>
          <p:nvPr>
            <p:ph idx="1"/>
          </p:nvPr>
        </p:nvSpPr>
        <p:spPr/>
        <p:txBody>
          <a:bodyPr/>
          <a:lstStyle/>
          <a:p>
            <a:r>
              <a:rPr lang="en-US" sz="2400" dirty="0" smtClean="0"/>
              <a:t>As these slides indicate – the incidence and dollar value of fraud varies by industry and organization size</a:t>
            </a:r>
          </a:p>
          <a:p>
            <a:endParaRPr lang="en-US" sz="2400" dirty="0" smtClean="0"/>
          </a:p>
          <a:p>
            <a:r>
              <a:rPr lang="en-US" sz="2400" dirty="0" smtClean="0"/>
              <a:t>To research your organization’s likely risks given industry and size look to </a:t>
            </a:r>
            <a:r>
              <a:rPr lang="en-US" sz="2400" b="1" dirty="0" smtClean="0"/>
              <a:t>The 2010 ACFE Report to the Nation</a:t>
            </a:r>
          </a:p>
          <a:p>
            <a:pPr lvl="1"/>
            <a:r>
              <a:rPr lang="en-US" sz="2000" dirty="0" smtClean="0"/>
              <a:t>Best source to research organizational exposure by industry and firm size, available on line free at </a:t>
            </a:r>
            <a:r>
              <a:rPr lang="en-US" sz="2000" b="1" dirty="0" smtClean="0"/>
              <a:t>http://www.acfe.com/uploadedFiles/ACFE_Website/Content/documents/rttn-2010.pdf</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Anti-Fraud </a:t>
            </a:r>
            <a:r>
              <a:rPr lang="en-US" dirty="0" smtClean="0"/>
              <a:t>Measures – Government Cases </a:t>
            </a:r>
            <a:endParaRPr lang="en-US" dirty="0"/>
          </a:p>
        </p:txBody>
      </p:sp>
      <p:pic>
        <p:nvPicPr>
          <p:cNvPr id="5" name="Picture 2"/>
          <p:cNvPicPr>
            <a:picLocks noGrp="1" noChangeAspect="1" noChangeArrowheads="1"/>
          </p:cNvPicPr>
          <p:nvPr>
            <p:ph idx="1"/>
          </p:nvPr>
        </p:nvPicPr>
        <p:blipFill>
          <a:blip r:embed="rId2" cstate="print"/>
          <a:srcRect/>
          <a:stretch>
            <a:fillRect/>
          </a:stretch>
        </p:blipFill>
        <p:spPr bwMode="auto">
          <a:xfrm>
            <a:off x="741581" y="1600200"/>
            <a:ext cx="7413713"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Fraud at a Car Wash</a:t>
            </a:r>
            <a:endParaRPr lang="en-US" dirty="0"/>
          </a:p>
        </p:txBody>
      </p:sp>
      <p:sp>
        <p:nvSpPr>
          <p:cNvPr id="3" name="Content Placeholder 2"/>
          <p:cNvSpPr>
            <a:spLocks noGrp="1"/>
          </p:cNvSpPr>
          <p:nvPr>
            <p:ph idx="1"/>
          </p:nvPr>
        </p:nvSpPr>
        <p:spPr/>
        <p:txBody>
          <a:bodyPr/>
          <a:lstStyle/>
          <a:p>
            <a:r>
              <a:rPr lang="en-US" dirty="0" smtClean="0"/>
              <a:t>Bill owns a company that manufactures and installs car wash </a:t>
            </a:r>
            <a:r>
              <a:rPr lang="en-US" dirty="0" smtClean="0"/>
              <a:t>systems</a:t>
            </a:r>
          </a:p>
          <a:p>
            <a:r>
              <a:rPr lang="en-US" dirty="0" smtClean="0"/>
              <a:t>Bill's company installed a car wash system in </a:t>
            </a:r>
            <a:r>
              <a:rPr lang="en-US" dirty="0" smtClean="0"/>
              <a:t>Orlando, FL</a:t>
            </a:r>
          </a:p>
          <a:p>
            <a:r>
              <a:rPr lang="en-US" dirty="0" smtClean="0"/>
              <a:t>These </a:t>
            </a:r>
            <a:r>
              <a:rPr lang="en-US" dirty="0" smtClean="0"/>
              <a:t>are complete systems, including the money changer and money taking </a:t>
            </a:r>
            <a:r>
              <a:rPr lang="en-US" dirty="0" smtClean="0"/>
              <a:t>machines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Anti-Fraud Measures (Used vs. Used Successfully)</a:t>
            </a:r>
            <a:endParaRPr lang="en-US" sz="3000" dirty="0"/>
          </a:p>
        </p:txBody>
      </p:sp>
      <p:sp>
        <p:nvSpPr>
          <p:cNvPr id="3" name="Content Placeholder 2"/>
          <p:cNvSpPr>
            <a:spLocks noGrp="1"/>
          </p:cNvSpPr>
          <p:nvPr>
            <p:ph idx="1"/>
          </p:nvPr>
        </p:nvSpPr>
        <p:spPr/>
        <p:txBody>
          <a:bodyPr/>
          <a:lstStyle/>
          <a:p>
            <a:r>
              <a:rPr lang="en-US" dirty="0" smtClean="0"/>
              <a:t>Across all organizations, </a:t>
            </a:r>
            <a:r>
              <a:rPr lang="en-US" b="1" dirty="0" smtClean="0"/>
              <a:t>Occupational Frauds are more likely to be detected by a tip</a:t>
            </a:r>
            <a:r>
              <a:rPr lang="en-US" dirty="0" smtClean="0"/>
              <a:t> than by other means such as internal audits, external audits or internal controls</a:t>
            </a:r>
          </a:p>
          <a:p>
            <a:endParaRPr lang="en-US" dirty="0" smtClean="0"/>
          </a:p>
          <a:p>
            <a:r>
              <a:rPr lang="en-US" dirty="0" smtClean="0"/>
              <a:t>Make detection easier – have an anonymous tip line</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Frauds and Loss Size</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687924" y="1524000"/>
            <a:ext cx="7998876" cy="4393940"/>
          </a:xfrm>
          <a:prstGeom prst="rect">
            <a:avLst/>
          </a:prstGeom>
          <a:noFill/>
          <a:ln w="9525">
            <a:noFill/>
            <a:miter lim="800000"/>
            <a:headEnd/>
            <a:tailEnd/>
          </a:ln>
        </p:spPr>
      </p:pic>
      <p:sp>
        <p:nvSpPr>
          <p:cNvPr id="5" name="Rectangle 35"/>
          <p:cNvSpPr>
            <a:spLocks noChangeArrowheads="1"/>
          </p:cNvSpPr>
          <p:nvPr/>
        </p:nvSpPr>
        <p:spPr bwMode="auto">
          <a:xfrm>
            <a:off x="3733800" y="6096000"/>
            <a:ext cx="4953000" cy="274638"/>
          </a:xfrm>
          <a:prstGeom prst="rect">
            <a:avLst/>
          </a:prstGeom>
          <a:noFill/>
          <a:ln w="9525">
            <a:noFill/>
            <a:miter lim="800000"/>
            <a:headEnd/>
            <a:tailEnd/>
          </a:ln>
        </p:spPr>
        <p:txBody>
          <a:bodyPr>
            <a:spAutoFit/>
          </a:bodyPr>
          <a:lstStyle/>
          <a:p>
            <a:r>
              <a:rPr lang="en-US" sz="1200" i="1"/>
              <a:t>Source – 2010 Report to the Nation on Occupational Fraud and Abuse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Frauds and Loss Size II</a:t>
            </a:r>
            <a:endParaRPr lang="en-US" dirty="0"/>
          </a:p>
        </p:txBody>
      </p:sp>
      <p:pic>
        <p:nvPicPr>
          <p:cNvPr id="5123" name="Picture 3"/>
          <p:cNvPicPr>
            <a:picLocks noGrp="1" noChangeAspect="1" noChangeArrowheads="1"/>
          </p:cNvPicPr>
          <p:nvPr>
            <p:ph idx="1"/>
          </p:nvPr>
        </p:nvPicPr>
        <p:blipFill>
          <a:blip r:embed="rId2" cstate="print"/>
          <a:srcRect/>
          <a:stretch>
            <a:fillRect/>
          </a:stretch>
        </p:blipFill>
        <p:spPr bwMode="auto">
          <a:xfrm>
            <a:off x="457200" y="1371600"/>
            <a:ext cx="8175713" cy="2797361"/>
          </a:xfrm>
          <a:prstGeom prst="rect">
            <a:avLst/>
          </a:prstGeom>
          <a:noFill/>
          <a:ln w="9525">
            <a:noFill/>
            <a:miter lim="800000"/>
            <a:headEnd/>
            <a:tailEnd/>
          </a:ln>
        </p:spPr>
      </p:pic>
      <p:sp>
        <p:nvSpPr>
          <p:cNvPr id="6" name="Rectangle 5"/>
          <p:cNvSpPr/>
          <p:nvPr/>
        </p:nvSpPr>
        <p:spPr>
          <a:xfrm>
            <a:off x="762000" y="4343400"/>
            <a:ext cx="7696200" cy="1569660"/>
          </a:xfrm>
          <a:prstGeom prst="rect">
            <a:avLst/>
          </a:prstGeom>
        </p:spPr>
        <p:txBody>
          <a:bodyPr wrap="square">
            <a:spAutoFit/>
          </a:bodyPr>
          <a:lstStyle/>
          <a:p>
            <a:r>
              <a:rPr lang="en-US" sz="2400" dirty="0" smtClean="0"/>
              <a:t>Organizations tend to focus on Cash Larceny, (theft after it is on the books), rather than Skimming, (theft before it is on the books) – </a:t>
            </a:r>
            <a:r>
              <a:rPr lang="en-US" sz="2400" b="1" dirty="0" smtClean="0"/>
              <a:t>both are important economic losses to the organization</a:t>
            </a:r>
            <a:endParaRPr lang="en-US" sz="24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that Contribute to/Allow Fraud</a:t>
            </a:r>
            <a:endParaRPr lang="en-US" dirty="0"/>
          </a:p>
        </p:txBody>
      </p:sp>
      <p:sp>
        <p:nvSpPr>
          <p:cNvPr id="3" name="Content Placeholder 2"/>
          <p:cNvSpPr>
            <a:spLocks noGrp="1"/>
          </p:cNvSpPr>
          <p:nvPr>
            <p:ph idx="1"/>
          </p:nvPr>
        </p:nvSpPr>
        <p:spPr/>
        <p:txBody>
          <a:bodyPr/>
          <a:lstStyle/>
          <a:p>
            <a:r>
              <a:rPr lang="en-US" dirty="0" smtClean="0"/>
              <a:t>Primarily internal control weaknesses:</a:t>
            </a:r>
          </a:p>
          <a:p>
            <a:pPr lvl="1"/>
            <a:r>
              <a:rPr lang="en-US" dirty="0" smtClean="0"/>
              <a:t>Lack of internal controls (38%)</a:t>
            </a:r>
          </a:p>
          <a:p>
            <a:pPr lvl="1"/>
            <a:r>
              <a:rPr lang="en-US" dirty="0" smtClean="0"/>
              <a:t>Lack of management review (18%)</a:t>
            </a:r>
          </a:p>
          <a:p>
            <a:pPr lvl="1"/>
            <a:r>
              <a:rPr lang="en-US" dirty="0" smtClean="0"/>
              <a:t>Override of existing controls (19%)</a:t>
            </a:r>
          </a:p>
          <a:p>
            <a:pPr lvl="1"/>
            <a:r>
              <a:rPr lang="en-US" dirty="0" smtClean="0"/>
              <a:t>Poor tone at the top (8%)</a:t>
            </a:r>
          </a:p>
          <a:p>
            <a:pPr lvl="1"/>
            <a:r>
              <a:rPr lang="en-US" dirty="0" smtClean="0"/>
              <a:t>Lack of competent oversight (7%)</a:t>
            </a:r>
          </a:p>
          <a:p>
            <a:pPr lvl="1"/>
            <a:r>
              <a:rPr lang="en-US" dirty="0" smtClean="0"/>
              <a:t>Lack of independent checks/audits (6%)</a:t>
            </a:r>
          </a:p>
          <a:p>
            <a:pPr lvl="1"/>
            <a:r>
              <a:rPr lang="en-US" dirty="0" smtClean="0"/>
              <a:t>Others (4%)</a:t>
            </a:r>
          </a:p>
          <a:p>
            <a:pPr lvl="1">
              <a:buNone/>
            </a:pPr>
            <a:endParaRPr lang="en-US" dirty="0" smtClean="0"/>
          </a:p>
          <a:p>
            <a:pPr>
              <a:buNone/>
            </a:pPr>
            <a:r>
              <a:rPr lang="en-US" sz="1400" i="1" dirty="0" smtClean="0"/>
              <a:t>Source – 2010 Report to the Nation on Occupational Fraud and Abuse</a:t>
            </a:r>
            <a:endParaRPr lang="en-US" sz="1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Flags</a:t>
            </a:r>
            <a:endParaRPr lang="en-US" dirty="0"/>
          </a:p>
        </p:txBody>
      </p:sp>
      <p:sp>
        <p:nvSpPr>
          <p:cNvPr id="3" name="Content Placeholder 2"/>
          <p:cNvSpPr>
            <a:spLocks noGrp="1"/>
          </p:cNvSpPr>
          <p:nvPr>
            <p:ph idx="1"/>
          </p:nvPr>
        </p:nvSpPr>
        <p:spPr>
          <a:xfrm>
            <a:off x="381000" y="1219200"/>
            <a:ext cx="8229600" cy="4876800"/>
          </a:xfrm>
        </p:spPr>
        <p:txBody>
          <a:bodyPr/>
          <a:lstStyle/>
          <a:p>
            <a:r>
              <a:rPr lang="en-US" dirty="0" smtClean="0"/>
              <a:t>Behaviors to be on the watch for?</a:t>
            </a:r>
          </a:p>
          <a:p>
            <a:pPr lvl="1"/>
            <a:r>
              <a:rPr lang="en-US" sz="2000" dirty="0" smtClean="0"/>
              <a:t>Living beyond means (45%)</a:t>
            </a:r>
          </a:p>
          <a:p>
            <a:pPr lvl="1"/>
            <a:r>
              <a:rPr lang="en-US" sz="2000" dirty="0" smtClean="0"/>
              <a:t>Financial difficulties (45%)</a:t>
            </a:r>
          </a:p>
          <a:p>
            <a:pPr lvl="1"/>
            <a:r>
              <a:rPr lang="en-US" sz="2000" dirty="0" smtClean="0"/>
              <a:t>Excessive control/not willing to share duties (23%)</a:t>
            </a:r>
          </a:p>
          <a:p>
            <a:pPr lvl="1"/>
            <a:r>
              <a:rPr lang="en-US" sz="2000" dirty="0" smtClean="0"/>
              <a:t>Family issues (23%)</a:t>
            </a:r>
          </a:p>
          <a:p>
            <a:pPr lvl="1"/>
            <a:r>
              <a:rPr lang="en-US" sz="2000" dirty="0" smtClean="0"/>
              <a:t>Excessive risk taker (20%)</a:t>
            </a:r>
          </a:p>
          <a:p>
            <a:pPr lvl="1"/>
            <a:r>
              <a:rPr lang="en-US" sz="2000" dirty="0" smtClean="0"/>
              <a:t>Unusually close relationship with vendors (16%)</a:t>
            </a:r>
          </a:p>
          <a:p>
            <a:pPr lvl="1"/>
            <a:r>
              <a:rPr lang="en-US" sz="2000" dirty="0" smtClean="0"/>
              <a:t>Defensiveness (15%)</a:t>
            </a:r>
          </a:p>
          <a:p>
            <a:pPr lvl="1"/>
            <a:r>
              <a:rPr lang="en-US" sz="2000" dirty="0" smtClean="0"/>
              <a:t>Addiction (14%)</a:t>
            </a:r>
          </a:p>
          <a:p>
            <a:pPr lvl="1"/>
            <a:r>
              <a:rPr lang="en-US" sz="2000" dirty="0" smtClean="0"/>
              <a:t>Refusal to take vacations (8%)</a:t>
            </a:r>
          </a:p>
          <a:p>
            <a:pPr lvl="1"/>
            <a:r>
              <a:rPr lang="en-US" sz="2000" dirty="0" smtClean="0"/>
              <a:t>And many others</a:t>
            </a:r>
          </a:p>
          <a:p>
            <a:pPr algn="r">
              <a:buNone/>
            </a:pPr>
            <a:r>
              <a:rPr lang="en-US" sz="1400" i="1" dirty="0" smtClean="0"/>
              <a:t>Source – 2010 Report to the Nation on Occupational Fraud and Abuse</a:t>
            </a:r>
            <a:endParaRPr lang="en-US" sz="1400" dirty="0" smtClean="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TC Fraud Schemes – Billing #1</a:t>
            </a:r>
            <a:endParaRPr lang="en-US" dirty="0"/>
          </a:p>
        </p:txBody>
      </p:sp>
      <p:sp>
        <p:nvSpPr>
          <p:cNvPr id="3" name="Content Placeholder 2"/>
          <p:cNvSpPr>
            <a:spLocks noGrp="1"/>
          </p:cNvSpPr>
          <p:nvPr>
            <p:ph idx="1"/>
          </p:nvPr>
        </p:nvSpPr>
        <p:spPr/>
        <p:txBody>
          <a:bodyPr/>
          <a:lstStyle/>
          <a:p>
            <a:r>
              <a:rPr lang="en-US" dirty="0" smtClean="0"/>
              <a:t>Employee manipulates his/her own property tax bill or friend’s/relative’s bill (perhaps by changing the assessed property values) to reduce amount owed</a:t>
            </a:r>
          </a:p>
          <a:p>
            <a:r>
              <a:rPr lang="en-US" dirty="0" smtClean="0"/>
              <a:t>Controls to prevent or detect this scheme?</a:t>
            </a:r>
          </a:p>
          <a:p>
            <a:pPr lvl="1"/>
            <a:r>
              <a:rPr lang="en-US" dirty="0" smtClean="0"/>
              <a:t>Reconciliation process between property appraiser records and tax bills generated</a:t>
            </a:r>
          </a:p>
          <a:p>
            <a:pPr lvl="1"/>
            <a:r>
              <a:rPr lang="en-US" dirty="0" smtClean="0"/>
              <a:t>Verify that all changes to assessed values are supported by adequate documentation</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TC Fraud Schemes – Billing #2</a:t>
            </a:r>
            <a:endParaRPr lang="en-US" dirty="0"/>
          </a:p>
        </p:txBody>
      </p:sp>
      <p:sp>
        <p:nvSpPr>
          <p:cNvPr id="3" name="Content Placeholder 2"/>
          <p:cNvSpPr>
            <a:spLocks noGrp="1"/>
          </p:cNvSpPr>
          <p:nvPr>
            <p:ph idx="1"/>
          </p:nvPr>
        </p:nvSpPr>
        <p:spPr/>
        <p:txBody>
          <a:bodyPr/>
          <a:lstStyle/>
          <a:p>
            <a:r>
              <a:rPr lang="en-US" dirty="0" smtClean="0"/>
              <a:t>A clerk changes the sales price of a vehicle (from a private party sale) so the customer pays less in sales tax</a:t>
            </a:r>
          </a:p>
          <a:p>
            <a:r>
              <a:rPr lang="en-US" dirty="0" smtClean="0"/>
              <a:t>Controls to prevent or detect this scheme?</a:t>
            </a:r>
          </a:p>
          <a:p>
            <a:pPr lvl="1"/>
            <a:r>
              <a:rPr lang="en-US" dirty="0" smtClean="0"/>
              <a:t>Management/supervisor performs a review all or a sample of these types of vehicle transactions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TC Fraud Schemes – Billing #3</a:t>
            </a:r>
            <a:endParaRPr lang="en-US" dirty="0"/>
          </a:p>
        </p:txBody>
      </p:sp>
      <p:sp>
        <p:nvSpPr>
          <p:cNvPr id="3" name="Content Placeholder 2"/>
          <p:cNvSpPr>
            <a:spLocks noGrp="1"/>
          </p:cNvSpPr>
          <p:nvPr>
            <p:ph idx="1"/>
          </p:nvPr>
        </p:nvSpPr>
        <p:spPr/>
        <p:txBody>
          <a:bodyPr/>
          <a:lstStyle/>
          <a:p>
            <a:r>
              <a:rPr lang="en-US" dirty="0" smtClean="0"/>
              <a:t>A clerk issues a vehicle registration to a customer who pays in cash; the clerk then voids the transaction and pockets the cash</a:t>
            </a:r>
          </a:p>
          <a:p>
            <a:r>
              <a:rPr lang="en-US" dirty="0" smtClean="0"/>
              <a:t>Controls to prevent or detect this scheme?</a:t>
            </a:r>
          </a:p>
          <a:p>
            <a:pPr lvl="1"/>
            <a:r>
              <a:rPr lang="en-US" dirty="0" smtClean="0"/>
              <a:t>Generate an exception report that lists all voided DMV transactions in a given day; require backup documentation to justify each void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TC Fraud Scheme: Corruption #1 </a:t>
            </a:r>
            <a:endParaRPr lang="en-US" dirty="0"/>
          </a:p>
        </p:txBody>
      </p:sp>
      <p:sp>
        <p:nvSpPr>
          <p:cNvPr id="3" name="Content Placeholder 2"/>
          <p:cNvSpPr>
            <a:spLocks noGrp="1"/>
          </p:cNvSpPr>
          <p:nvPr>
            <p:ph idx="1"/>
          </p:nvPr>
        </p:nvSpPr>
        <p:spPr/>
        <p:txBody>
          <a:bodyPr/>
          <a:lstStyle/>
          <a:p>
            <a:r>
              <a:rPr lang="en-US" dirty="0" smtClean="0"/>
              <a:t>An employee checks the box that an applicant is a U.S. citizen even though he is not; the employee receives a kickback in return</a:t>
            </a:r>
          </a:p>
          <a:p>
            <a:r>
              <a:rPr lang="en-US" dirty="0" smtClean="0"/>
              <a:t>Controls to prevent or detect this scheme?</a:t>
            </a:r>
          </a:p>
          <a:p>
            <a:pPr lvl="1"/>
            <a:r>
              <a:rPr lang="en-US" dirty="0" smtClean="0"/>
              <a:t>Obtain DL Report from DMV listing all applicants whose status was changed to U.S. citizen; require valid documentation supporting the status change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TC Fraud Scheme: Corruption #2 </a:t>
            </a:r>
            <a:endParaRPr lang="en-US" dirty="0"/>
          </a:p>
        </p:txBody>
      </p:sp>
      <p:sp>
        <p:nvSpPr>
          <p:cNvPr id="3" name="Content Placeholder 2"/>
          <p:cNvSpPr>
            <a:spLocks noGrp="1"/>
          </p:cNvSpPr>
          <p:nvPr>
            <p:ph idx="1"/>
          </p:nvPr>
        </p:nvSpPr>
        <p:spPr/>
        <p:txBody>
          <a:bodyPr/>
          <a:lstStyle/>
          <a:p>
            <a:r>
              <a:rPr lang="en-US" dirty="0" smtClean="0"/>
              <a:t>An employee lifts a suspension on a driver’s license for a customer in exchange for a $100 gift certificate to Golden Corral. </a:t>
            </a:r>
          </a:p>
          <a:p>
            <a:r>
              <a:rPr lang="en-US" dirty="0" smtClean="0"/>
              <a:t>Controls to prevent or detect this scheme?</a:t>
            </a:r>
          </a:p>
          <a:p>
            <a:pPr lvl="1"/>
            <a:r>
              <a:rPr lang="en-US" dirty="0" smtClean="0"/>
              <a:t>Obtain Suspension Report from DMV listing all individuals who had license suspension status changes; require valid documentation supporting the status change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 Wash Example, Cont.</a:t>
            </a:r>
            <a:endParaRPr lang="en-US" dirty="0"/>
          </a:p>
        </p:txBody>
      </p:sp>
      <p:sp>
        <p:nvSpPr>
          <p:cNvPr id="3" name="Content Placeholder 2"/>
          <p:cNvSpPr>
            <a:spLocks noGrp="1"/>
          </p:cNvSpPr>
          <p:nvPr>
            <p:ph idx="1"/>
          </p:nvPr>
        </p:nvSpPr>
        <p:spPr/>
        <p:txBody>
          <a:bodyPr/>
          <a:lstStyle/>
          <a:p>
            <a:r>
              <a:rPr lang="en-US" dirty="0" smtClean="0"/>
              <a:t>The problem started when the new owner complained to Bill that he was losing significant amounts of money from his coin machines each </a:t>
            </a:r>
            <a:r>
              <a:rPr lang="en-US" dirty="0" smtClean="0"/>
              <a:t>week</a:t>
            </a:r>
          </a:p>
          <a:p>
            <a:r>
              <a:rPr lang="en-US" dirty="0" smtClean="0"/>
              <a:t>He went as far as to accuse Bill's employees of having a key to the boxes and ripping him </a:t>
            </a:r>
            <a:r>
              <a:rPr lang="en-US" dirty="0" smtClean="0"/>
              <a:t>off!</a:t>
            </a:r>
          </a:p>
          <a:p>
            <a:r>
              <a:rPr lang="en-US" dirty="0" smtClean="0"/>
              <a:t>Bill just couldn't believe that his people would do that, so </a:t>
            </a:r>
            <a:r>
              <a:rPr lang="en-US" dirty="0" smtClean="0"/>
              <a:t>he </a:t>
            </a:r>
            <a:r>
              <a:rPr lang="en-US" dirty="0" smtClean="0"/>
              <a:t>set up a camera to catch the thief in action. </a:t>
            </a:r>
            <a:endParaRPr lang="en-US" dirty="0" smtClean="0"/>
          </a:p>
          <a:p>
            <a:r>
              <a:rPr lang="en-US" dirty="0" smtClean="0"/>
              <a:t>Well, they caught him (or her)!</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TC Fraud Scheme: Collections #1 </a:t>
            </a:r>
            <a:endParaRPr lang="en-US" dirty="0"/>
          </a:p>
        </p:txBody>
      </p:sp>
      <p:sp>
        <p:nvSpPr>
          <p:cNvPr id="3" name="Content Placeholder 2"/>
          <p:cNvSpPr>
            <a:spLocks noGrp="1"/>
          </p:cNvSpPr>
          <p:nvPr>
            <p:ph idx="1"/>
          </p:nvPr>
        </p:nvSpPr>
        <p:spPr/>
        <p:txBody>
          <a:bodyPr/>
          <a:lstStyle/>
          <a:p>
            <a:r>
              <a:rPr lang="en-US" dirty="0" smtClean="0"/>
              <a:t>A clerk is consistently $5 to $9 short every day when reconciling her daily cash collections.  The threshold to investigate differences is $10.</a:t>
            </a:r>
          </a:p>
          <a:p>
            <a:r>
              <a:rPr lang="en-US" dirty="0" smtClean="0"/>
              <a:t>Controls to prevent or detect this scheme?</a:t>
            </a:r>
          </a:p>
          <a:p>
            <a:pPr lvl="1"/>
            <a:r>
              <a:rPr lang="en-US" dirty="0" smtClean="0"/>
              <a:t>Document and monitor all over/short discrepancies by each cashier. Tie into periodic staff performance evaluations.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TC Fraud Schemes: Collections #2</a:t>
            </a:r>
            <a:endParaRPr lang="en-US" dirty="0"/>
          </a:p>
        </p:txBody>
      </p:sp>
      <p:sp>
        <p:nvSpPr>
          <p:cNvPr id="3" name="Content Placeholder 2"/>
          <p:cNvSpPr>
            <a:spLocks noGrp="1"/>
          </p:cNvSpPr>
          <p:nvPr>
            <p:ph idx="1"/>
          </p:nvPr>
        </p:nvSpPr>
        <p:spPr/>
        <p:txBody>
          <a:bodyPr/>
          <a:lstStyle/>
          <a:p>
            <a:r>
              <a:rPr lang="en-US" dirty="0" smtClean="0"/>
              <a:t>Walk-in customer pays property tax bill in cash.  Clerk “issues” a manual receipt (or provides no receipt at all) but does not enter the transaction into the system and pockets the cash.</a:t>
            </a:r>
          </a:p>
          <a:p>
            <a:r>
              <a:rPr lang="en-US" dirty="0" smtClean="0"/>
              <a:t>Controls to prevent or detect this scheme?</a:t>
            </a:r>
          </a:p>
          <a:p>
            <a:pPr lvl="1"/>
            <a:r>
              <a:rPr lang="en-US" dirty="0" smtClean="0"/>
              <a:t>Install cameras at cash collection areas; provide signage that all customers must be provided with a </a:t>
            </a:r>
            <a:r>
              <a:rPr lang="en-US" b="1" dirty="0" smtClean="0"/>
              <a:t>valid </a:t>
            </a:r>
            <a:r>
              <a:rPr lang="en-US" dirty="0" smtClean="0"/>
              <a:t>receipt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smtClean="0"/>
              <a:t>Specific TC Fraud Schemes: Disbursements #1</a:t>
            </a:r>
            <a:endParaRPr lang="en-US" sz="3300" dirty="0"/>
          </a:p>
        </p:txBody>
      </p:sp>
      <p:sp>
        <p:nvSpPr>
          <p:cNvPr id="3" name="Content Placeholder 2"/>
          <p:cNvSpPr>
            <a:spLocks noGrp="1"/>
          </p:cNvSpPr>
          <p:nvPr>
            <p:ph idx="1"/>
          </p:nvPr>
        </p:nvSpPr>
        <p:spPr/>
        <p:txBody>
          <a:bodyPr/>
          <a:lstStyle/>
          <a:p>
            <a:r>
              <a:rPr lang="en-US" dirty="0" smtClean="0"/>
              <a:t>Employee buys gifts for family members while traveling and includes these personal costs on his Expense Reimbursement / Travel Request Form</a:t>
            </a:r>
          </a:p>
          <a:p>
            <a:r>
              <a:rPr lang="en-US" dirty="0" smtClean="0"/>
              <a:t>Controls to prevent or detect this scheme?</a:t>
            </a:r>
          </a:p>
          <a:p>
            <a:pPr lvl="1"/>
            <a:r>
              <a:rPr lang="en-US" dirty="0" smtClean="0"/>
              <a:t>Supervisory review of reimbursement request forms; A/P Clerk should not process payment unless expense form or credit card statement contains evidence of review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smtClean="0"/>
              <a:t>Specific TC Fraud Schemes: Disbursements #2</a:t>
            </a:r>
            <a:endParaRPr lang="en-US" sz="3300" dirty="0"/>
          </a:p>
        </p:txBody>
      </p:sp>
      <p:sp>
        <p:nvSpPr>
          <p:cNvPr id="3" name="Content Placeholder 2"/>
          <p:cNvSpPr>
            <a:spLocks noGrp="1"/>
          </p:cNvSpPr>
          <p:nvPr>
            <p:ph idx="1"/>
          </p:nvPr>
        </p:nvSpPr>
        <p:spPr/>
        <p:txBody>
          <a:bodyPr/>
          <a:lstStyle/>
          <a:p>
            <a:r>
              <a:rPr lang="en-US" dirty="0" smtClean="0"/>
              <a:t>Customer is owed a refund on a property tax overpayment but A/P Clerk instead cuts the check to his girlfriend.</a:t>
            </a:r>
          </a:p>
          <a:p>
            <a:r>
              <a:rPr lang="en-US" dirty="0" smtClean="0"/>
              <a:t>Controls to prevent or detect this scheme?</a:t>
            </a:r>
          </a:p>
          <a:p>
            <a:pPr lvl="1"/>
            <a:r>
              <a:rPr lang="en-US" dirty="0" smtClean="0"/>
              <a:t>Review refund requests prior to payment; match up payees on all refund check disbursements to Tax Refund Report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smtClean="0"/>
              <a:t>Specific TC Fraud Schemes: Disbursements #3</a:t>
            </a:r>
            <a:endParaRPr lang="en-US" sz="3300" dirty="0"/>
          </a:p>
        </p:txBody>
      </p:sp>
      <p:sp>
        <p:nvSpPr>
          <p:cNvPr id="3" name="Content Placeholder 2"/>
          <p:cNvSpPr>
            <a:spLocks noGrp="1"/>
          </p:cNvSpPr>
          <p:nvPr>
            <p:ph idx="1"/>
          </p:nvPr>
        </p:nvSpPr>
        <p:spPr/>
        <p:txBody>
          <a:bodyPr/>
          <a:lstStyle/>
          <a:p>
            <a:r>
              <a:rPr lang="en-US" dirty="0" smtClean="0"/>
              <a:t>Employee changes wire number or ACH recipient info so as to pay himself instead of a taxing jurisdiction</a:t>
            </a:r>
          </a:p>
          <a:p>
            <a:r>
              <a:rPr lang="en-US" dirty="0" smtClean="0"/>
              <a:t>Controls to prevent or detect this scheme?</a:t>
            </a:r>
          </a:p>
          <a:p>
            <a:pPr lvl="1"/>
            <a:r>
              <a:rPr lang="en-US" dirty="0" smtClean="0"/>
              <a:t>Review payment file prior to sending to bank; ensure file is secure and inaccessible after review prior to transmission to the bank</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smtClean="0"/>
              <a:t>Specific TC Fraud Schemes: Payroll #1</a:t>
            </a:r>
            <a:endParaRPr lang="en-US" sz="3300" dirty="0"/>
          </a:p>
        </p:txBody>
      </p:sp>
      <p:sp>
        <p:nvSpPr>
          <p:cNvPr id="3" name="Content Placeholder 2"/>
          <p:cNvSpPr>
            <a:spLocks noGrp="1"/>
          </p:cNvSpPr>
          <p:nvPr>
            <p:ph idx="1"/>
          </p:nvPr>
        </p:nvSpPr>
        <p:spPr/>
        <p:txBody>
          <a:bodyPr/>
          <a:lstStyle/>
          <a:p>
            <a:r>
              <a:rPr lang="en-US" dirty="0" smtClean="0"/>
              <a:t>HR Director reviews and approves all pay rate changes and PTO requests.  Since HR Director is the only one who performs this review function, she increases her own pay rate and gives herself additional vacation days.</a:t>
            </a:r>
          </a:p>
          <a:p>
            <a:r>
              <a:rPr lang="en-US" dirty="0" smtClean="0"/>
              <a:t>Controls to prevent or detect this scheme?</a:t>
            </a:r>
          </a:p>
          <a:p>
            <a:pPr lvl="1"/>
            <a:r>
              <a:rPr lang="en-US" dirty="0" smtClean="0"/>
              <a:t>Remove HR Director’s administrative access to payroll system.  Access rights should be read-only.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Fraud Controls</a:t>
            </a:r>
            <a:endParaRPr lang="en-US" dirty="0"/>
          </a:p>
        </p:txBody>
      </p:sp>
      <p:sp>
        <p:nvSpPr>
          <p:cNvPr id="3" name="Content Placeholder 2"/>
          <p:cNvSpPr>
            <a:spLocks noGrp="1"/>
          </p:cNvSpPr>
          <p:nvPr>
            <p:ph idx="1"/>
          </p:nvPr>
        </p:nvSpPr>
        <p:spPr/>
        <p:txBody>
          <a:bodyPr/>
          <a:lstStyle/>
          <a:p>
            <a:r>
              <a:rPr lang="en-US" b="1" dirty="0" smtClean="0"/>
              <a:t>Detective Controls - </a:t>
            </a:r>
            <a:r>
              <a:rPr lang="en-US" dirty="0" smtClean="0"/>
              <a:t>designed to detect fraud after it has occurred.</a:t>
            </a:r>
          </a:p>
          <a:p>
            <a:pPr>
              <a:buNone/>
            </a:pPr>
            <a:endParaRPr lang="en-US" dirty="0" smtClean="0"/>
          </a:p>
          <a:p>
            <a:pPr>
              <a:buNone/>
            </a:pPr>
            <a:r>
              <a:rPr lang="en-US" i="1" dirty="0" smtClean="0"/>
              <a:t>Examples:</a:t>
            </a:r>
          </a:p>
          <a:p>
            <a:pPr>
              <a:buNone/>
            </a:pPr>
            <a:r>
              <a:rPr lang="en-US" dirty="0" smtClean="0"/>
              <a:t>   Exception reports are reviewed and cleared by persons with appropriate authority. </a:t>
            </a:r>
          </a:p>
          <a:p>
            <a:pPr>
              <a:buNone/>
            </a:pPr>
            <a:endParaRPr lang="en-US" sz="1050" dirty="0" smtClean="0"/>
          </a:p>
          <a:p>
            <a:pPr>
              <a:buNone/>
            </a:pPr>
            <a:r>
              <a:rPr lang="en-US" dirty="0" smtClean="0"/>
              <a:t>   Systems maintenance reports are reviewed to ensure changes are completed properly and authorized.</a:t>
            </a:r>
          </a:p>
          <a:p>
            <a:pPr>
              <a:buNone/>
            </a:pPr>
            <a:endParaRPr lang="en-US" sz="1000" dirty="0" smtClean="0"/>
          </a:p>
          <a:p>
            <a:pPr>
              <a:buNone/>
            </a:pPr>
            <a:r>
              <a:rPr lang="en-US" dirty="0" smtClean="0"/>
              <a:t>   Documentation reviews are completed to ensure files are complete.</a:t>
            </a:r>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Fraud Controls II</a:t>
            </a:r>
            <a:endParaRPr lang="en-US" dirty="0"/>
          </a:p>
        </p:txBody>
      </p:sp>
      <p:sp>
        <p:nvSpPr>
          <p:cNvPr id="3" name="Content Placeholder 2"/>
          <p:cNvSpPr>
            <a:spLocks noGrp="1"/>
          </p:cNvSpPr>
          <p:nvPr>
            <p:ph idx="1"/>
          </p:nvPr>
        </p:nvSpPr>
        <p:spPr/>
        <p:txBody>
          <a:bodyPr/>
          <a:lstStyle/>
          <a:p>
            <a:r>
              <a:rPr lang="en-US" sz="2400" b="1" dirty="0" smtClean="0"/>
              <a:t>Preventative Controls -</a:t>
            </a:r>
            <a:r>
              <a:rPr lang="en-US" sz="2400" dirty="0" smtClean="0"/>
              <a:t> designed to prevent fraud before it has occurred.</a:t>
            </a:r>
          </a:p>
          <a:p>
            <a:pPr>
              <a:buNone/>
            </a:pPr>
            <a:r>
              <a:rPr lang="en-US" sz="2400" i="1" dirty="0" smtClean="0"/>
              <a:t>Examples:</a:t>
            </a:r>
          </a:p>
          <a:p>
            <a:pPr>
              <a:buNone/>
            </a:pPr>
            <a:r>
              <a:rPr lang="en-US" sz="2400" dirty="0" smtClean="0"/>
              <a:t>    Regular balancing and reconciling are completed by an individual independent of the transactions processed through the account. </a:t>
            </a:r>
          </a:p>
          <a:p>
            <a:pPr>
              <a:buNone/>
            </a:pPr>
            <a:endParaRPr lang="en-US" sz="2400" dirty="0" smtClean="0"/>
          </a:p>
          <a:p>
            <a:pPr>
              <a:buNone/>
            </a:pPr>
            <a:r>
              <a:rPr lang="en-US" sz="2400" dirty="0" smtClean="0"/>
              <a:t>	Passwords and physical safeguards are established to restrict access to appropriate personnel.</a:t>
            </a:r>
          </a:p>
          <a:p>
            <a:pPr>
              <a:buNone/>
            </a:pPr>
            <a:endParaRPr lang="en-US" sz="2400" dirty="0" smtClean="0"/>
          </a:p>
          <a:p>
            <a:pPr>
              <a:buNone/>
            </a:pPr>
            <a:r>
              <a:rPr lang="en-US" sz="2400" dirty="0" smtClean="0"/>
              <a:t>	Authorization and limits are established to ensure the appropriate oversight of significant transactions. </a:t>
            </a:r>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Fraud Awareness – Types of Controls</a:t>
            </a:r>
            <a:endParaRPr lang="en-US" dirty="0"/>
          </a:p>
        </p:txBody>
      </p:sp>
      <p:sp>
        <p:nvSpPr>
          <p:cNvPr id="3" name="Content Placeholder 2"/>
          <p:cNvSpPr>
            <a:spLocks noGrp="1"/>
          </p:cNvSpPr>
          <p:nvPr>
            <p:ph idx="1"/>
          </p:nvPr>
        </p:nvSpPr>
        <p:spPr/>
        <p:txBody>
          <a:bodyPr/>
          <a:lstStyle/>
          <a:p>
            <a:pPr>
              <a:lnSpc>
                <a:spcPct val="90000"/>
              </a:lnSpc>
            </a:pPr>
            <a:r>
              <a:rPr lang="en-US" sz="2400" b="1" dirty="0" smtClean="0"/>
              <a:t>Automated Controls -</a:t>
            </a:r>
            <a:r>
              <a:rPr lang="en-US" sz="2400" dirty="0" smtClean="0"/>
              <a:t> controls that automatically occur. </a:t>
            </a:r>
          </a:p>
          <a:p>
            <a:pPr>
              <a:lnSpc>
                <a:spcPct val="90000"/>
              </a:lnSpc>
              <a:buNone/>
            </a:pPr>
            <a:r>
              <a:rPr lang="en-US" sz="2400" i="1" dirty="0" smtClean="0"/>
              <a:t>	Examples:</a:t>
            </a:r>
          </a:p>
          <a:p>
            <a:pPr>
              <a:lnSpc>
                <a:spcPct val="90000"/>
              </a:lnSpc>
              <a:buNone/>
            </a:pPr>
            <a:r>
              <a:rPr lang="en-US" sz="2400" dirty="0" smtClean="0"/>
              <a:t>        Computer passwords are implemented to</a:t>
            </a:r>
          </a:p>
          <a:p>
            <a:pPr>
              <a:lnSpc>
                <a:spcPct val="90000"/>
              </a:lnSpc>
              <a:buNone/>
            </a:pPr>
            <a:r>
              <a:rPr lang="en-US" sz="2400" dirty="0" smtClean="0"/>
              <a:t>	    automatically control the access to the systems. </a:t>
            </a:r>
          </a:p>
          <a:p>
            <a:pPr>
              <a:lnSpc>
                <a:spcPct val="90000"/>
              </a:lnSpc>
              <a:buNone/>
            </a:pPr>
            <a:endParaRPr lang="en-US" sz="2400" dirty="0" smtClean="0"/>
          </a:p>
          <a:p>
            <a:pPr>
              <a:lnSpc>
                <a:spcPct val="90000"/>
              </a:lnSpc>
            </a:pPr>
            <a:r>
              <a:rPr lang="en-US" sz="2400" b="1" dirty="0" smtClean="0"/>
              <a:t>Manual Controls -</a:t>
            </a:r>
            <a:r>
              <a:rPr lang="en-US" sz="2400" dirty="0" smtClean="0"/>
              <a:t> controls that must be manually completed. </a:t>
            </a:r>
          </a:p>
          <a:p>
            <a:pPr>
              <a:lnSpc>
                <a:spcPct val="90000"/>
              </a:lnSpc>
              <a:buNone/>
            </a:pPr>
            <a:r>
              <a:rPr lang="en-US" sz="2400" i="1" dirty="0" smtClean="0"/>
              <a:t>	Examples:</a:t>
            </a:r>
          </a:p>
          <a:p>
            <a:pPr>
              <a:lnSpc>
                <a:spcPct val="90000"/>
              </a:lnSpc>
              <a:buNone/>
            </a:pPr>
            <a:r>
              <a:rPr lang="en-US" sz="2400" dirty="0" smtClean="0"/>
              <a:t>        Correspondent account reconciliations must be</a:t>
            </a:r>
          </a:p>
          <a:p>
            <a:pPr>
              <a:lnSpc>
                <a:spcPct val="90000"/>
              </a:lnSpc>
              <a:buNone/>
            </a:pPr>
            <a:r>
              <a:rPr lang="en-US" sz="2400" dirty="0" smtClean="0"/>
              <a:t>	    manually completed using the account statement and</a:t>
            </a:r>
          </a:p>
          <a:p>
            <a:pPr>
              <a:lnSpc>
                <a:spcPct val="90000"/>
              </a:lnSpc>
              <a:buNone/>
            </a:pPr>
            <a:r>
              <a:rPr lang="en-US" sz="2400" dirty="0" smtClean="0"/>
              <a:t>	    the general ledger history.</a:t>
            </a: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to Combat Fraud</a:t>
            </a:r>
            <a:endParaRPr lang="en-US" dirty="0"/>
          </a:p>
        </p:txBody>
      </p:sp>
      <p:sp>
        <p:nvSpPr>
          <p:cNvPr id="3" name="Content Placeholder 2"/>
          <p:cNvSpPr>
            <a:spLocks noGrp="1"/>
          </p:cNvSpPr>
          <p:nvPr>
            <p:ph idx="1"/>
          </p:nvPr>
        </p:nvSpPr>
        <p:spPr/>
        <p:txBody>
          <a:bodyPr/>
          <a:lstStyle/>
          <a:p>
            <a:r>
              <a:rPr lang="en-US" dirty="0" smtClean="0"/>
              <a:t>Be sure that everyone understands their roles – have clear job descriptions and proper training.</a:t>
            </a:r>
          </a:p>
          <a:p>
            <a:r>
              <a:rPr lang="en-US" dirty="0" smtClean="0"/>
              <a:t>Ensure that policies and procedures are documented.</a:t>
            </a:r>
          </a:p>
          <a:p>
            <a:r>
              <a:rPr lang="en-US" dirty="0" smtClean="0"/>
              <a:t>Require annual vacations of employees – someone else must perform their duties while gone.</a:t>
            </a:r>
          </a:p>
          <a:p>
            <a:r>
              <a:rPr lang="en-US" dirty="0" smtClean="0"/>
              <a:t>Evaluate “immaterial” journal entries.</a:t>
            </a:r>
          </a:p>
          <a:p>
            <a:r>
              <a:rPr lang="en-US" b="1" i="1" u="sng" dirty="0" smtClean="0"/>
              <a:t>NO</a:t>
            </a:r>
            <a:r>
              <a:rPr lang="en-US" dirty="0" smtClean="0"/>
              <a:t> employee should have custody and recordkeeping responsibilities for assets – especially cash/investments.</a:t>
            </a:r>
          </a:p>
          <a:p>
            <a:r>
              <a:rPr lang="en-US" dirty="0" smtClean="0"/>
              <a:t>Know your personnel (do background checks).</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 Wash Example, Cont.</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563818" y="1300807"/>
            <a:ext cx="5827582" cy="48713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to Combat Fraud (Continued)</a:t>
            </a:r>
            <a:endParaRPr lang="en-US" dirty="0"/>
          </a:p>
        </p:txBody>
      </p:sp>
      <p:sp>
        <p:nvSpPr>
          <p:cNvPr id="3" name="Content Placeholder 2"/>
          <p:cNvSpPr>
            <a:spLocks noGrp="1"/>
          </p:cNvSpPr>
          <p:nvPr>
            <p:ph idx="1"/>
          </p:nvPr>
        </p:nvSpPr>
        <p:spPr/>
        <p:txBody>
          <a:bodyPr/>
          <a:lstStyle/>
          <a:p>
            <a:r>
              <a:rPr lang="en-US" dirty="0" smtClean="0"/>
              <a:t>Establish a budget/use it as a monitoring tool.</a:t>
            </a:r>
          </a:p>
          <a:p>
            <a:r>
              <a:rPr lang="en-US" dirty="0" smtClean="0"/>
              <a:t>Compare financial statements to prior year timeframe on a monthly basis.</a:t>
            </a:r>
          </a:p>
          <a:p>
            <a:r>
              <a:rPr lang="en-US" dirty="0" smtClean="0"/>
              <a:t>Minimize the number of bank accounts used.</a:t>
            </a:r>
          </a:p>
          <a:p>
            <a:r>
              <a:rPr lang="en-US" dirty="0" smtClean="0"/>
              <a:t>Accounts </a:t>
            </a:r>
            <a:r>
              <a:rPr lang="en-US" dirty="0" smtClean="0"/>
              <a:t>must be reconciled timely and review by an individual not involved in the reconciliation process.</a:t>
            </a: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sz="2400" dirty="0" smtClean="0"/>
              <a:t>A better understanding of fraud risks as the relate to your organization</a:t>
            </a:r>
          </a:p>
          <a:p>
            <a:r>
              <a:rPr lang="en-US" sz="2400" dirty="0" smtClean="0"/>
              <a:t>Keep your guard up, but accept that you can’t prevent ALL bad things from happening.</a:t>
            </a:r>
          </a:p>
          <a:p>
            <a:r>
              <a:rPr lang="en-US" sz="2400" dirty="0" smtClean="0"/>
              <a:t>Brainstorm where risks exist to prevent theft.</a:t>
            </a:r>
          </a:p>
          <a:p>
            <a:r>
              <a:rPr lang="en-US" sz="2400" dirty="0" smtClean="0"/>
              <a:t>Benefits of controls should exceed costs.</a:t>
            </a:r>
          </a:p>
          <a:p>
            <a:r>
              <a:rPr lang="en-US" sz="2400" dirty="0" smtClean="0"/>
              <a:t>Be creative when attempting to segregate duties.</a:t>
            </a:r>
          </a:p>
          <a:p>
            <a:r>
              <a:rPr lang="en-US" sz="2400" dirty="0" smtClean="0"/>
              <a:t>Identified some solutions to help you mitigate fraud risks.</a:t>
            </a:r>
          </a:p>
          <a:p>
            <a:r>
              <a:rPr lang="en-US" sz="2400" dirty="0" smtClean="0"/>
              <a:t>Understand how are </a:t>
            </a:r>
            <a:r>
              <a:rPr lang="en-US" sz="2400" dirty="0" smtClean="0"/>
              <a:t>frauds can be perpetrated.</a:t>
            </a:r>
            <a:endParaRPr lang="en-US" sz="2400" dirty="0" smtClean="0"/>
          </a:p>
          <a:p>
            <a:r>
              <a:rPr lang="en-US" sz="2400" dirty="0" smtClean="0"/>
              <a:t>Overall be more aware of the potential for frauds in your entity and what are your related responsibilities.</a:t>
            </a:r>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Comments</a:t>
            </a:r>
            <a:endParaRPr lang="en-US" dirty="0"/>
          </a:p>
        </p:txBody>
      </p:sp>
      <p:sp>
        <p:nvSpPr>
          <p:cNvPr id="3" name="Content Placeholder 2"/>
          <p:cNvSpPr>
            <a:spLocks noGrp="1"/>
          </p:cNvSpPr>
          <p:nvPr>
            <p:ph idx="1"/>
          </p:nvPr>
        </p:nvSpPr>
        <p:spPr/>
        <p:txBody>
          <a:bodyPr/>
          <a:lstStyle/>
          <a:p>
            <a:pPr>
              <a:lnSpc>
                <a:spcPct val="90000"/>
              </a:lnSpc>
              <a:buNone/>
            </a:pPr>
            <a:r>
              <a:rPr lang="en-US" dirty="0" smtClean="0"/>
              <a:t>Andrew Laflin, CPA</a:t>
            </a:r>
          </a:p>
          <a:p>
            <a:pPr>
              <a:lnSpc>
                <a:spcPct val="90000"/>
              </a:lnSpc>
              <a:buNone/>
            </a:pPr>
            <a:r>
              <a:rPr lang="en-US" dirty="0" smtClean="0"/>
              <a:t>Manager</a:t>
            </a:r>
          </a:p>
          <a:p>
            <a:pPr>
              <a:lnSpc>
                <a:spcPct val="90000"/>
              </a:lnSpc>
              <a:buNone/>
            </a:pPr>
            <a:r>
              <a:rPr lang="en-US" dirty="0" err="1" smtClean="0"/>
              <a:t>CliftonLarsonAllen</a:t>
            </a:r>
            <a:r>
              <a:rPr lang="en-US" dirty="0" smtClean="0"/>
              <a:t> LLP</a:t>
            </a:r>
          </a:p>
          <a:p>
            <a:pPr>
              <a:lnSpc>
                <a:spcPct val="90000"/>
              </a:lnSpc>
              <a:buNone/>
            </a:pPr>
            <a:r>
              <a:rPr lang="en-US" dirty="0" smtClean="0"/>
              <a:t>(813) 384-2711 (office)</a:t>
            </a:r>
          </a:p>
          <a:p>
            <a:pPr>
              <a:lnSpc>
                <a:spcPct val="90000"/>
              </a:lnSpc>
              <a:buNone/>
            </a:pPr>
            <a:r>
              <a:rPr lang="en-US" dirty="0" smtClean="0"/>
              <a:t>(813) 784-3140 (cell)</a:t>
            </a:r>
          </a:p>
          <a:p>
            <a:pPr>
              <a:lnSpc>
                <a:spcPct val="90000"/>
              </a:lnSpc>
              <a:buNone/>
            </a:pPr>
            <a:r>
              <a:rPr lang="en-US" b="1" dirty="0" smtClean="0">
                <a:solidFill>
                  <a:srgbClr val="002060"/>
                </a:solidFill>
                <a:hlinkClick r:id="rId2"/>
              </a:rPr>
              <a:t>andrew.laflin@cliftonlarsonallen.com</a:t>
            </a:r>
            <a:endParaRPr lang="en-US" b="1" dirty="0" smtClean="0">
              <a:solidFill>
                <a:srgbClr val="002060"/>
              </a:solidFill>
            </a:endParaRP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 Wash Example, Cont.</a:t>
            </a:r>
            <a:endParaRPr lang="en-US" dirty="0"/>
          </a:p>
        </p:txBody>
      </p:sp>
      <p:pic>
        <p:nvPicPr>
          <p:cNvPr id="2051" name="Picture 3"/>
          <p:cNvPicPr>
            <a:picLocks noGrp="1" noChangeAspect="1" noChangeArrowheads="1"/>
          </p:cNvPicPr>
          <p:nvPr>
            <p:ph idx="1"/>
          </p:nvPr>
        </p:nvPicPr>
        <p:blipFill>
          <a:blip r:embed="rId2" cstate="print"/>
          <a:srcRect/>
          <a:stretch>
            <a:fillRect/>
          </a:stretch>
        </p:blipFill>
        <p:spPr bwMode="auto">
          <a:xfrm>
            <a:off x="1524000" y="1329328"/>
            <a:ext cx="6400800" cy="49891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 Wash Example, Cont.</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914400" y="1219200"/>
            <a:ext cx="6934200" cy="51621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 Wash Example, Cont.</a:t>
            </a:r>
            <a:endParaRPr lang="en-US" dirty="0"/>
          </a:p>
        </p:txBody>
      </p:sp>
      <p:sp>
        <p:nvSpPr>
          <p:cNvPr id="4" name="Content Placeholder 3"/>
          <p:cNvSpPr>
            <a:spLocks noGrp="1"/>
          </p:cNvSpPr>
          <p:nvPr>
            <p:ph idx="1"/>
          </p:nvPr>
        </p:nvSpPr>
        <p:spPr/>
        <p:txBody>
          <a:bodyPr/>
          <a:lstStyle/>
          <a:p>
            <a:r>
              <a:rPr lang="en-US" dirty="0" smtClean="0"/>
              <a:t>Another </a:t>
            </a:r>
            <a:r>
              <a:rPr lang="en-US" dirty="0" smtClean="0"/>
              <a:t>amazing thing is that it was not just one bird -- there were several working </a:t>
            </a:r>
            <a:r>
              <a:rPr lang="en-US" dirty="0" smtClean="0"/>
              <a:t>together</a:t>
            </a:r>
          </a:p>
          <a:p>
            <a:r>
              <a:rPr lang="en-US" dirty="0" smtClean="0"/>
              <a:t>Once they identified the thieves, they found over </a:t>
            </a:r>
            <a:r>
              <a:rPr lang="en-US" u="sng" dirty="0" smtClean="0"/>
              <a:t>$4,000 </a:t>
            </a:r>
            <a:r>
              <a:rPr lang="en-US" dirty="0" smtClean="0"/>
              <a:t>in quarters on the roof of the car wash and more under a nearby tree.</a:t>
            </a:r>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 Wash Example, Cont.</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2286000" y="1276614"/>
            <a:ext cx="4876800" cy="4920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raud Risks in the Treasury Function">
  <a:themeElements>
    <a:clrScheme name="Custom 6">
      <a:dk1>
        <a:srgbClr val="000000"/>
      </a:dk1>
      <a:lt1>
        <a:srgbClr val="FFFFFF"/>
      </a:lt1>
      <a:dk2>
        <a:srgbClr val="003767"/>
      </a:dk2>
      <a:lt2>
        <a:srgbClr val="E2E2DD"/>
      </a:lt2>
      <a:accent1>
        <a:srgbClr val="003767"/>
      </a:accent1>
      <a:accent2>
        <a:srgbClr val="380834"/>
      </a:accent2>
      <a:accent3>
        <a:srgbClr val="7B181A"/>
      </a:accent3>
      <a:accent4>
        <a:srgbClr val="9B9A3D"/>
      </a:accent4>
      <a:accent5>
        <a:srgbClr val="F4CA49"/>
      </a:accent5>
      <a:accent6>
        <a:srgbClr val="B88B47"/>
      </a:accent6>
      <a:hlink>
        <a:srgbClr val="6699CC"/>
      </a:hlink>
      <a:folHlink>
        <a:srgbClr val="66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DBD4C5"/>
        </a:lt1>
        <a:dk2>
          <a:srgbClr val="FFFFFF"/>
        </a:dk2>
        <a:lt2>
          <a:srgbClr val="323232"/>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EA37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Fraud Risks in the Treasury Function</Template>
  <TotalTime>3404</TotalTime>
  <Words>2537</Words>
  <Application>Microsoft Office PowerPoint</Application>
  <PresentationFormat>On-screen Show (4:3)</PresentationFormat>
  <Paragraphs>273</Paragraphs>
  <Slides>52</Slides>
  <Notes>8</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Fraud Risks in the Treasury Function</vt:lpstr>
      <vt:lpstr>THE RISKS AND PERILS OF OCCUPATIONAL FRAUD AT THE TAX COLLECTOR’S OFFICE  Florida Tax Collectors  Fall Education Forum 2012</vt:lpstr>
      <vt:lpstr>Objectives</vt:lpstr>
      <vt:lpstr>Example of Fraud at a Car Wash</vt:lpstr>
      <vt:lpstr>Car Wash Example, Cont.</vt:lpstr>
      <vt:lpstr>Car Wash Example, Cont.</vt:lpstr>
      <vt:lpstr>Car Wash Example, Cont.</vt:lpstr>
      <vt:lpstr>Car Wash Example, Cont.</vt:lpstr>
      <vt:lpstr>Car Wash Example, Cont.</vt:lpstr>
      <vt:lpstr>Car Wash Example, Cont.</vt:lpstr>
      <vt:lpstr>Car Wash Example, Cont.</vt:lpstr>
      <vt:lpstr>Car Wash Example, Cont.</vt:lpstr>
      <vt:lpstr>Slide 12</vt:lpstr>
      <vt:lpstr>Definition</vt:lpstr>
      <vt:lpstr>COSO Updates</vt:lpstr>
      <vt:lpstr>COSO Updates, cont.</vt:lpstr>
      <vt:lpstr>5 Components of the COSO Framework</vt:lpstr>
      <vt:lpstr>17 Principles – Control Environment </vt:lpstr>
      <vt:lpstr>17 Principles, Cont. – Risk Assessment</vt:lpstr>
      <vt:lpstr>17 Principles, Cont. – Control Activities</vt:lpstr>
      <vt:lpstr>17 Principles, Cont. – Information &amp; Communication</vt:lpstr>
      <vt:lpstr>17 Principles, Cont. - Monitoring Activities</vt:lpstr>
      <vt:lpstr>Slide 22</vt:lpstr>
      <vt:lpstr>Occupational Fraud</vt:lpstr>
      <vt:lpstr>Fraud Triangle</vt:lpstr>
      <vt:lpstr>Who Commits Fraud (All Industries)?</vt:lpstr>
      <vt:lpstr>Types of Frauds and Frequency by Industry</vt:lpstr>
      <vt:lpstr>Types of Frauds and Frequency</vt:lpstr>
      <vt:lpstr>Fraud Varies by Industry and Organization Size</vt:lpstr>
      <vt:lpstr>Anti-Fraud Measures – Government Cases </vt:lpstr>
      <vt:lpstr>Anti-Fraud Measures (Used vs. Used Successfully)</vt:lpstr>
      <vt:lpstr>Types of Frauds and Loss Size</vt:lpstr>
      <vt:lpstr>Types of Frauds and Loss Size II</vt:lpstr>
      <vt:lpstr>Factors that Contribute to/Allow Fraud</vt:lpstr>
      <vt:lpstr>Red Flags</vt:lpstr>
      <vt:lpstr>Specific TC Fraud Schemes – Billing #1</vt:lpstr>
      <vt:lpstr>Specific TC Fraud Schemes – Billing #2</vt:lpstr>
      <vt:lpstr>Specific TC Fraud Schemes – Billing #3</vt:lpstr>
      <vt:lpstr>Specific TC Fraud Scheme: Corruption #1 </vt:lpstr>
      <vt:lpstr>Specific TC Fraud Scheme: Corruption #2 </vt:lpstr>
      <vt:lpstr>Specific TC Fraud Scheme: Collections #1 </vt:lpstr>
      <vt:lpstr>Specific TC Fraud Schemes: Collections #2</vt:lpstr>
      <vt:lpstr>Specific TC Fraud Schemes: Disbursements #1</vt:lpstr>
      <vt:lpstr>Specific TC Fraud Schemes: Disbursements #2</vt:lpstr>
      <vt:lpstr>Specific TC Fraud Schemes: Disbursements #3</vt:lpstr>
      <vt:lpstr>Specific TC Fraud Schemes: Payroll #1</vt:lpstr>
      <vt:lpstr>Fraud Controls</vt:lpstr>
      <vt:lpstr>Fraud Controls II</vt:lpstr>
      <vt:lpstr>Fraud Awareness – Types of Controls</vt:lpstr>
      <vt:lpstr>Best Practices to Combat Fraud</vt:lpstr>
      <vt:lpstr>Best Practices to Combat Fraud (Continued)</vt:lpstr>
      <vt:lpstr>Summary</vt:lpstr>
      <vt:lpstr>Questions and Comments</vt:lpstr>
    </vt:vector>
  </TitlesOfParts>
  <Company>LarsonAllen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FRAUD RISKS IN THE TREASURY FUNCTION  SOUTHWEST FLORIDA FGFOA  LOCAL CHAPTER MEETING</dc:title>
  <dc:creator>alaflin</dc:creator>
  <cp:lastModifiedBy>alaflin</cp:lastModifiedBy>
  <cp:revision>338</cp:revision>
  <dcterms:created xsi:type="dcterms:W3CDTF">2012-03-15T18:43:18Z</dcterms:created>
  <dcterms:modified xsi:type="dcterms:W3CDTF">2012-09-16T22:01:14Z</dcterms:modified>
</cp:coreProperties>
</file>